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5" r:id="rId3"/>
    <p:sldId id="264" r:id="rId4"/>
    <p:sldId id="266" r:id="rId5"/>
    <p:sldId id="268" r:id="rId6"/>
    <p:sldId id="269" r:id="rId7"/>
    <p:sldId id="270" r:id="rId8"/>
    <p:sldId id="271" r:id="rId9"/>
    <p:sldId id="274" r:id="rId10"/>
    <p:sldId id="275" r:id="rId11"/>
    <p:sldId id="259" r:id="rId12"/>
    <p:sldId id="260" r:id="rId13"/>
    <p:sldId id="277" r:id="rId14"/>
    <p:sldId id="263" r:id="rId15"/>
    <p:sldId id="272" r:id="rId16"/>
    <p:sldId id="273" r:id="rId17"/>
    <p:sldId id="279" r:id="rId18"/>
    <p:sldId id="281" r:id="rId19"/>
    <p:sldId id="280" r:id="rId20"/>
    <p:sldId id="283" r:id="rId21"/>
    <p:sldId id="278"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1" d="100"/>
          <a:sy n="91" d="100"/>
        </p:scale>
        <p:origin x="-1210" y="8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728188-0FEC-4EFF-BA62-FB9520FE6196}" type="doc">
      <dgm:prSet loTypeId="urn:microsoft.com/office/officeart/2008/layout/VerticalCurvedList" loCatId="list" qsTypeId="urn:microsoft.com/office/officeart/2005/8/quickstyle/simple1" qsCatId="simple" csTypeId="urn:microsoft.com/office/officeart/2005/8/colors/accent2_2" csCatId="accent2" phldr="1"/>
      <dgm:spPr/>
      <dgm:t>
        <a:bodyPr/>
        <a:lstStyle/>
        <a:p>
          <a:endParaRPr lang="en-US"/>
        </a:p>
      </dgm:t>
    </dgm:pt>
    <dgm:pt modelId="{CDEE1690-A33E-40A5-A952-FA4AC943A797}">
      <dgm:prSet phldrT="[Text]" custT="1"/>
      <dgm:spPr/>
      <dgm:t>
        <a:bodyPr/>
        <a:lstStyle/>
        <a:p>
          <a:r>
            <a:rPr lang="en-US" sz="2600" dirty="0" err="1">
              <a:latin typeface="Times New Roman" pitchFamily="18" charset="0"/>
              <a:cs typeface="Times New Roman" pitchFamily="18" charset="0"/>
            </a:rPr>
            <a:t>Tỉ</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lệ</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sinh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viên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thôi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sau</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một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năm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nhập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b="1" dirty="0" err="1">
              <a:solidFill>
                <a:srgbClr val="C00000"/>
              </a:solidFill>
              <a:latin typeface="Times New Roman" pitchFamily="18" charset="0"/>
              <a:cs typeface="Times New Roman" pitchFamily="18" charset="0"/>
            </a:rPr>
            <a:t>thấp</a:t>
          </a:r>
          <a:r>
            <a:rPr lang="en-US" sz="2600" b="1" dirty="0">
              <a:solidFill>
                <a:srgbClr val="C00000"/>
              </a:solidFill>
              <a:latin typeface="Times New Roman" pitchFamily="18" charset="0"/>
              <a:cs typeface="Times New Roman" pitchFamily="18" charset="0"/>
            </a:rPr>
            <a:t> </a:t>
          </a:r>
          <a:r>
            <a:rPr lang="en-US" sz="2600" b="1" dirty="0" err="1">
              <a:solidFill>
                <a:srgbClr val="C00000"/>
              </a:solidFill>
              <a:latin typeface="Times New Roman" pitchFamily="18" charset="0"/>
              <a:cs typeface="Times New Roman" pitchFamily="18" charset="0"/>
            </a:rPr>
            <a:t>hơn</a:t>
          </a:r>
          <a:r>
            <a:rPr lang="en-US" sz="2600" b="1" dirty="0">
              <a:solidFill>
                <a:srgbClr val="C00000"/>
              </a:solidFill>
              <a:latin typeface="Times New Roman" pitchFamily="18" charset="0"/>
              <a:cs typeface="Times New Roman" pitchFamily="18" charset="0"/>
            </a:rPr>
            <a:t> 20%</a:t>
          </a:r>
        </a:p>
      </dgm:t>
    </dgm:pt>
    <dgm:pt modelId="{E12183AD-45E0-4271-8FDA-E7FB89EE4DCE}" type="parTrans" cxnId="{07D514EC-BC6A-453E-8E6B-8DA9E2A5F702}">
      <dgm:prSet/>
      <dgm:spPr/>
      <dgm:t>
        <a:bodyPr/>
        <a:lstStyle/>
        <a:p>
          <a:endParaRPr lang="en-US"/>
        </a:p>
      </dgm:t>
    </dgm:pt>
    <dgm:pt modelId="{E88D6417-83F5-4084-8DD2-CD9FEE612C14}" type="sibTrans" cxnId="{07D514EC-BC6A-453E-8E6B-8DA9E2A5F702}">
      <dgm:prSet/>
      <dgm:spPr/>
      <dgm:t>
        <a:bodyPr/>
        <a:lstStyle/>
        <a:p>
          <a:endParaRPr lang="en-US"/>
        </a:p>
      </dgm:t>
    </dgm:pt>
    <dgm:pt modelId="{0CECF037-AE45-4F45-9E8E-FD2EF356C182}">
      <dgm:prSet phldrT="[Text]" custT="1"/>
      <dgm:spPr/>
      <dgm:t>
        <a:bodyPr/>
        <a:lstStyle/>
        <a:p>
          <a:r>
            <a:rPr lang="en-US" sz="2600" dirty="0" err="1"/>
            <a:t>Tỉ</a:t>
          </a:r>
          <a:r>
            <a:rPr lang="en-US" sz="2600" dirty="0"/>
            <a:t> </a:t>
          </a:r>
          <a:r>
            <a:rPr lang="en-US" sz="2600" dirty="0" err="1"/>
            <a:t>lệ</a:t>
          </a:r>
          <a:r>
            <a:rPr lang="en-US" sz="2600" dirty="0"/>
            <a:t> </a:t>
          </a:r>
          <a:r>
            <a:rPr lang="en-US" sz="2600" dirty="0" err="1"/>
            <a:t>sinh</a:t>
          </a:r>
          <a:r>
            <a:rPr lang="en-US" sz="2600" dirty="0"/>
            <a:t> </a:t>
          </a:r>
          <a:r>
            <a:rPr lang="en-US" sz="2600" dirty="0" err="1"/>
            <a:t>viên</a:t>
          </a:r>
          <a:r>
            <a:rPr lang="en-US" sz="2600" dirty="0"/>
            <a:t> </a:t>
          </a:r>
          <a:r>
            <a:rPr lang="en-US" sz="2600" dirty="0" err="1"/>
            <a:t>đạt</a:t>
          </a:r>
          <a:r>
            <a:rPr lang="en-US" sz="2600" dirty="0"/>
            <a:t> </a:t>
          </a:r>
          <a:r>
            <a:rPr lang="en-US" sz="2600" dirty="0" err="1"/>
            <a:t>trình</a:t>
          </a:r>
          <a:r>
            <a:rPr lang="en-US" sz="2600" dirty="0"/>
            <a:t> </a:t>
          </a:r>
          <a:r>
            <a:rPr lang="en-US" sz="2600" dirty="0" err="1"/>
            <a:t>độ</a:t>
          </a:r>
          <a:r>
            <a:rPr lang="en-US" sz="2600" dirty="0"/>
            <a:t> </a:t>
          </a:r>
          <a:r>
            <a:rPr lang="en-US" sz="2600" dirty="0" err="1" smtClean="0"/>
            <a:t>Kỹ</a:t>
          </a:r>
          <a:r>
            <a:rPr lang="en-US" sz="2600" dirty="0" smtClean="0"/>
            <a:t> </a:t>
          </a:r>
          <a:r>
            <a:rPr lang="en-US" sz="2600" dirty="0" err="1" smtClean="0"/>
            <a:t>sư</a:t>
          </a:r>
          <a:r>
            <a:rPr lang="en-US" sz="2600" dirty="0" smtClean="0"/>
            <a:t> </a:t>
          </a:r>
          <a:r>
            <a:rPr lang="en-US" sz="2600" dirty="0" err="1" smtClean="0"/>
            <a:t>thực</a:t>
          </a:r>
          <a:r>
            <a:rPr lang="en-US" sz="2600" dirty="0" smtClean="0"/>
            <a:t> </a:t>
          </a:r>
          <a:r>
            <a:rPr lang="en-US" sz="2600" dirty="0" err="1" smtClean="0"/>
            <a:t>hành</a:t>
          </a:r>
          <a:r>
            <a:rPr lang="en-US" sz="2600" dirty="0" smtClean="0"/>
            <a:t> </a:t>
          </a:r>
          <a:r>
            <a:rPr lang="en-US" sz="2600" dirty="0" err="1" smtClean="0"/>
            <a:t>loại</a:t>
          </a:r>
          <a:r>
            <a:rPr lang="en-US" sz="2600" dirty="0" smtClean="0"/>
            <a:t> </a:t>
          </a:r>
          <a:r>
            <a:rPr lang="en-US" sz="2600" dirty="0" err="1"/>
            <a:t>khá</a:t>
          </a:r>
          <a:r>
            <a:rPr lang="en-US" sz="2600" dirty="0"/>
            <a:t> </a:t>
          </a:r>
          <a:r>
            <a:rPr lang="en-US" sz="2600" dirty="0" err="1"/>
            <a:t>trở</a:t>
          </a:r>
          <a:r>
            <a:rPr lang="en-US" sz="2600" dirty="0"/>
            <a:t> </a:t>
          </a:r>
          <a:r>
            <a:rPr lang="en-US" sz="2600" dirty="0" err="1"/>
            <a:t>lên</a:t>
          </a:r>
          <a:r>
            <a:rPr lang="en-US" sz="2600" dirty="0"/>
            <a:t> </a:t>
          </a:r>
          <a:r>
            <a:rPr lang="en-US" sz="2600" b="1" dirty="0" err="1">
              <a:solidFill>
                <a:srgbClr val="C00000"/>
              </a:solidFill>
            </a:rPr>
            <a:t>cao</a:t>
          </a:r>
          <a:r>
            <a:rPr lang="en-US" sz="2600" b="1" dirty="0">
              <a:solidFill>
                <a:srgbClr val="C00000"/>
              </a:solidFill>
            </a:rPr>
            <a:t> h</a:t>
          </a:r>
          <a:r>
            <a:rPr lang="vi-VN" sz="2600" b="1" dirty="0">
              <a:solidFill>
                <a:srgbClr val="C00000"/>
              </a:solidFill>
            </a:rPr>
            <a:t>ơ</a:t>
          </a:r>
          <a:r>
            <a:rPr lang="en-US" sz="2600" b="1" dirty="0">
              <a:solidFill>
                <a:srgbClr val="C00000"/>
              </a:solidFill>
            </a:rPr>
            <a:t>n 10 %</a:t>
          </a:r>
        </a:p>
      </dgm:t>
    </dgm:pt>
    <dgm:pt modelId="{E13A4AEC-2243-4709-A37F-8FA2CBB391E7}" type="parTrans" cxnId="{A1D51DF2-BB6F-442D-AABC-297FE84D9086}">
      <dgm:prSet/>
      <dgm:spPr/>
      <dgm:t>
        <a:bodyPr/>
        <a:lstStyle/>
        <a:p>
          <a:endParaRPr lang="en-US"/>
        </a:p>
      </dgm:t>
    </dgm:pt>
    <dgm:pt modelId="{D4DFDC1E-E579-4928-A66F-64C2DC7415BF}" type="sibTrans" cxnId="{A1D51DF2-BB6F-442D-AABC-297FE84D9086}">
      <dgm:prSet/>
      <dgm:spPr/>
      <dgm:t>
        <a:bodyPr/>
        <a:lstStyle/>
        <a:p>
          <a:endParaRPr lang="en-US"/>
        </a:p>
      </dgm:t>
    </dgm:pt>
    <dgm:pt modelId="{178B7A6E-1772-429F-A403-32C75C66091F}">
      <dgm:prSet phldrT="[Text]" custT="1"/>
      <dgm:spPr/>
      <dgm:t>
        <a:bodyPr/>
        <a:lstStyle/>
        <a:p>
          <a:r>
            <a:rPr lang="en-US" sz="2600"/>
            <a:t>Tỉ lệ sinh viên tốt nghiệp có việc làm </a:t>
          </a:r>
          <a:r>
            <a:rPr lang="en-US" sz="2600" b="1">
              <a:solidFill>
                <a:srgbClr val="C00000"/>
              </a:solidFill>
            </a:rPr>
            <a:t>cao h</a:t>
          </a:r>
          <a:r>
            <a:rPr lang="vi-VN" sz="2600" b="1">
              <a:solidFill>
                <a:srgbClr val="C00000"/>
              </a:solidFill>
            </a:rPr>
            <a:t>ơ</a:t>
          </a:r>
          <a:r>
            <a:rPr lang="en-US" sz="2600" b="1" smtClean="0">
              <a:solidFill>
                <a:srgbClr val="C00000"/>
              </a:solidFill>
            </a:rPr>
            <a:t>n 80</a:t>
          </a:r>
          <a:r>
            <a:rPr lang="en-US" sz="2600" b="1">
              <a:solidFill>
                <a:srgbClr val="C00000"/>
              </a:solidFill>
            </a:rPr>
            <a:t>%</a:t>
          </a:r>
        </a:p>
      </dgm:t>
    </dgm:pt>
    <dgm:pt modelId="{5715FBFC-7143-4016-B28F-776D4E58CC64}" type="parTrans" cxnId="{ECD96D71-E513-4501-B43C-2ABA9227813D}">
      <dgm:prSet/>
      <dgm:spPr/>
      <dgm:t>
        <a:bodyPr/>
        <a:lstStyle/>
        <a:p>
          <a:endParaRPr lang="en-US"/>
        </a:p>
      </dgm:t>
    </dgm:pt>
    <dgm:pt modelId="{FFA211D2-F071-405C-ACC9-9617AD8780EF}" type="sibTrans" cxnId="{ECD96D71-E513-4501-B43C-2ABA9227813D}">
      <dgm:prSet/>
      <dgm:spPr/>
      <dgm:t>
        <a:bodyPr/>
        <a:lstStyle/>
        <a:p>
          <a:endParaRPr lang="en-US"/>
        </a:p>
      </dgm:t>
    </dgm:pt>
    <dgm:pt modelId="{F7A0FED7-C6D0-4E1B-9C79-505A151AB0C1}">
      <dgm:prSet phldrT="[Text]"/>
      <dgm:spPr/>
      <dgm:t>
        <a:bodyPr/>
        <a:lstStyle/>
        <a:p>
          <a:r>
            <a:rPr lang="en-US"/>
            <a:t>Tuân thủ các yêu cầu luật định đối với ngành đào tạo.</a:t>
          </a:r>
        </a:p>
      </dgm:t>
    </dgm:pt>
    <dgm:pt modelId="{F1F0B6A0-E590-42FB-8BD4-CE25F962115A}" type="parTrans" cxnId="{591F2731-8EFB-41F8-8D6D-D98A4347E255}">
      <dgm:prSet/>
      <dgm:spPr/>
      <dgm:t>
        <a:bodyPr/>
        <a:lstStyle/>
        <a:p>
          <a:endParaRPr lang="en-US"/>
        </a:p>
      </dgm:t>
    </dgm:pt>
    <dgm:pt modelId="{346A20C5-B277-499A-BC7C-712C2D1944AF}" type="sibTrans" cxnId="{591F2731-8EFB-41F8-8D6D-D98A4347E255}">
      <dgm:prSet/>
      <dgm:spPr/>
      <dgm:t>
        <a:bodyPr/>
        <a:lstStyle/>
        <a:p>
          <a:endParaRPr lang="en-US"/>
        </a:p>
      </dgm:t>
    </dgm:pt>
    <dgm:pt modelId="{E62E5C3B-31AC-4DC8-B508-97465848B47E}" type="pres">
      <dgm:prSet presAssocID="{B1728188-0FEC-4EFF-BA62-FB9520FE6196}" presName="Name0" presStyleCnt="0">
        <dgm:presLayoutVars>
          <dgm:chMax val="7"/>
          <dgm:chPref val="7"/>
          <dgm:dir/>
        </dgm:presLayoutVars>
      </dgm:prSet>
      <dgm:spPr/>
      <dgm:t>
        <a:bodyPr/>
        <a:lstStyle/>
        <a:p>
          <a:endParaRPr lang="en-US"/>
        </a:p>
      </dgm:t>
    </dgm:pt>
    <dgm:pt modelId="{BC7CEB33-DB5F-405E-8427-33BDBF18152D}" type="pres">
      <dgm:prSet presAssocID="{B1728188-0FEC-4EFF-BA62-FB9520FE6196}" presName="Name1" presStyleCnt="0"/>
      <dgm:spPr/>
    </dgm:pt>
    <dgm:pt modelId="{2C7E23AC-CAF8-4C66-B8C7-1BF459BCB18D}" type="pres">
      <dgm:prSet presAssocID="{B1728188-0FEC-4EFF-BA62-FB9520FE6196}" presName="cycle" presStyleCnt="0"/>
      <dgm:spPr/>
    </dgm:pt>
    <dgm:pt modelId="{F3CDCC15-115B-4F4F-ADBA-D4A4E752660E}" type="pres">
      <dgm:prSet presAssocID="{B1728188-0FEC-4EFF-BA62-FB9520FE6196}" presName="srcNode" presStyleLbl="node1" presStyleIdx="0" presStyleCnt="4"/>
      <dgm:spPr/>
    </dgm:pt>
    <dgm:pt modelId="{65D6A4DE-D031-4B0A-AA03-DF87F777F362}" type="pres">
      <dgm:prSet presAssocID="{B1728188-0FEC-4EFF-BA62-FB9520FE6196}" presName="conn" presStyleLbl="parChTrans1D2" presStyleIdx="0" presStyleCnt="1"/>
      <dgm:spPr/>
      <dgm:t>
        <a:bodyPr/>
        <a:lstStyle/>
        <a:p>
          <a:endParaRPr lang="en-US"/>
        </a:p>
      </dgm:t>
    </dgm:pt>
    <dgm:pt modelId="{FF2D6DFB-1A36-41D9-A913-7402C42BA526}" type="pres">
      <dgm:prSet presAssocID="{B1728188-0FEC-4EFF-BA62-FB9520FE6196}" presName="extraNode" presStyleLbl="node1" presStyleIdx="0" presStyleCnt="4"/>
      <dgm:spPr/>
    </dgm:pt>
    <dgm:pt modelId="{B36DF5E4-9C77-4E45-A319-D7C454CF4F6D}" type="pres">
      <dgm:prSet presAssocID="{B1728188-0FEC-4EFF-BA62-FB9520FE6196}" presName="dstNode" presStyleLbl="node1" presStyleIdx="0" presStyleCnt="4"/>
      <dgm:spPr/>
    </dgm:pt>
    <dgm:pt modelId="{35E44472-33C0-43DF-BA1B-64DC4A2E8CF0}" type="pres">
      <dgm:prSet presAssocID="{CDEE1690-A33E-40A5-A952-FA4AC943A797}" presName="text_1" presStyleLbl="node1" presStyleIdx="0" presStyleCnt="4">
        <dgm:presLayoutVars>
          <dgm:bulletEnabled val="1"/>
        </dgm:presLayoutVars>
      </dgm:prSet>
      <dgm:spPr/>
      <dgm:t>
        <a:bodyPr/>
        <a:lstStyle/>
        <a:p>
          <a:endParaRPr lang="en-US"/>
        </a:p>
      </dgm:t>
    </dgm:pt>
    <dgm:pt modelId="{B29C1E89-ABF6-4A76-A0C1-F7ACD00F9C9F}" type="pres">
      <dgm:prSet presAssocID="{CDEE1690-A33E-40A5-A952-FA4AC943A797}" presName="accent_1" presStyleCnt="0"/>
      <dgm:spPr/>
    </dgm:pt>
    <dgm:pt modelId="{549488E6-00D9-45F0-AFAF-C7FE5148596B}" type="pres">
      <dgm:prSet presAssocID="{CDEE1690-A33E-40A5-A952-FA4AC943A797}" presName="accentRepeatNode" presStyleLbl="solidFgAcc1" presStyleIdx="0" presStyleCnt="4"/>
      <dgm:spPr/>
    </dgm:pt>
    <dgm:pt modelId="{AC19E9E9-600C-410A-A00F-AC806CFC903B}" type="pres">
      <dgm:prSet presAssocID="{0CECF037-AE45-4F45-9E8E-FD2EF356C182}" presName="text_2" presStyleLbl="node1" presStyleIdx="1" presStyleCnt="4">
        <dgm:presLayoutVars>
          <dgm:bulletEnabled val="1"/>
        </dgm:presLayoutVars>
      </dgm:prSet>
      <dgm:spPr/>
      <dgm:t>
        <a:bodyPr/>
        <a:lstStyle/>
        <a:p>
          <a:endParaRPr lang="en-US"/>
        </a:p>
      </dgm:t>
    </dgm:pt>
    <dgm:pt modelId="{57E749DC-FB18-462D-B975-3CE97CBDA76E}" type="pres">
      <dgm:prSet presAssocID="{0CECF037-AE45-4F45-9E8E-FD2EF356C182}" presName="accent_2" presStyleCnt="0"/>
      <dgm:spPr/>
    </dgm:pt>
    <dgm:pt modelId="{82D62544-7BB7-41C5-BDB1-1E057202CF41}" type="pres">
      <dgm:prSet presAssocID="{0CECF037-AE45-4F45-9E8E-FD2EF356C182}" presName="accentRepeatNode" presStyleLbl="solidFgAcc1" presStyleIdx="1" presStyleCnt="4"/>
      <dgm:spPr/>
    </dgm:pt>
    <dgm:pt modelId="{B2B67F61-580E-4AD5-9C77-0A7D394B81B5}" type="pres">
      <dgm:prSet presAssocID="{178B7A6E-1772-429F-A403-32C75C66091F}" presName="text_3" presStyleLbl="node1" presStyleIdx="2" presStyleCnt="4" custScaleX="101984">
        <dgm:presLayoutVars>
          <dgm:bulletEnabled val="1"/>
        </dgm:presLayoutVars>
      </dgm:prSet>
      <dgm:spPr/>
      <dgm:t>
        <a:bodyPr/>
        <a:lstStyle/>
        <a:p>
          <a:endParaRPr lang="en-US"/>
        </a:p>
      </dgm:t>
    </dgm:pt>
    <dgm:pt modelId="{76FE3549-9FA0-437A-A74C-DBC9B671828D}" type="pres">
      <dgm:prSet presAssocID="{178B7A6E-1772-429F-A403-32C75C66091F}" presName="accent_3" presStyleCnt="0"/>
      <dgm:spPr/>
    </dgm:pt>
    <dgm:pt modelId="{A9F6CC8A-6A9B-49BF-BE28-231150913235}" type="pres">
      <dgm:prSet presAssocID="{178B7A6E-1772-429F-A403-32C75C66091F}" presName="accentRepeatNode" presStyleLbl="solidFgAcc1" presStyleIdx="2" presStyleCnt="4"/>
      <dgm:spPr/>
    </dgm:pt>
    <dgm:pt modelId="{C6D317B2-8E94-4623-9EAE-5C84F22DF00B}" type="pres">
      <dgm:prSet presAssocID="{F7A0FED7-C6D0-4E1B-9C79-505A151AB0C1}" presName="text_4" presStyleLbl="node1" presStyleIdx="3" presStyleCnt="4">
        <dgm:presLayoutVars>
          <dgm:bulletEnabled val="1"/>
        </dgm:presLayoutVars>
      </dgm:prSet>
      <dgm:spPr/>
      <dgm:t>
        <a:bodyPr/>
        <a:lstStyle/>
        <a:p>
          <a:endParaRPr lang="en-US"/>
        </a:p>
      </dgm:t>
    </dgm:pt>
    <dgm:pt modelId="{4F4A13AF-C161-4379-95D3-D2E83EE67E94}" type="pres">
      <dgm:prSet presAssocID="{F7A0FED7-C6D0-4E1B-9C79-505A151AB0C1}" presName="accent_4" presStyleCnt="0"/>
      <dgm:spPr/>
    </dgm:pt>
    <dgm:pt modelId="{9F7462B1-F2D0-4015-A625-778925D4BB2F}" type="pres">
      <dgm:prSet presAssocID="{F7A0FED7-C6D0-4E1B-9C79-505A151AB0C1}" presName="accentRepeatNode" presStyleLbl="solidFgAcc1" presStyleIdx="3" presStyleCnt="4"/>
      <dgm:spPr/>
    </dgm:pt>
  </dgm:ptLst>
  <dgm:cxnLst>
    <dgm:cxn modelId="{AFAEC36A-6D4D-4E61-A871-6128703CBAA6}" type="presOf" srcId="{F7A0FED7-C6D0-4E1B-9C79-505A151AB0C1}" destId="{C6D317B2-8E94-4623-9EAE-5C84F22DF00B}" srcOrd="0" destOrd="0" presId="urn:microsoft.com/office/officeart/2008/layout/VerticalCurvedList"/>
    <dgm:cxn modelId="{07D514EC-BC6A-453E-8E6B-8DA9E2A5F702}" srcId="{B1728188-0FEC-4EFF-BA62-FB9520FE6196}" destId="{CDEE1690-A33E-40A5-A952-FA4AC943A797}" srcOrd="0" destOrd="0" parTransId="{E12183AD-45E0-4271-8FDA-E7FB89EE4DCE}" sibTransId="{E88D6417-83F5-4084-8DD2-CD9FEE612C14}"/>
    <dgm:cxn modelId="{7D2B140C-A8CE-499F-A70D-7B23DCB5EDA2}" type="presOf" srcId="{0CECF037-AE45-4F45-9E8E-FD2EF356C182}" destId="{AC19E9E9-600C-410A-A00F-AC806CFC903B}" srcOrd="0" destOrd="0" presId="urn:microsoft.com/office/officeart/2008/layout/VerticalCurvedList"/>
    <dgm:cxn modelId="{A1D51DF2-BB6F-442D-AABC-297FE84D9086}" srcId="{B1728188-0FEC-4EFF-BA62-FB9520FE6196}" destId="{0CECF037-AE45-4F45-9E8E-FD2EF356C182}" srcOrd="1" destOrd="0" parTransId="{E13A4AEC-2243-4709-A37F-8FA2CBB391E7}" sibTransId="{D4DFDC1E-E579-4928-A66F-64C2DC7415BF}"/>
    <dgm:cxn modelId="{FEFFBC1A-D0FA-478D-9775-023D84F95195}" type="presOf" srcId="{E88D6417-83F5-4084-8DD2-CD9FEE612C14}" destId="{65D6A4DE-D031-4B0A-AA03-DF87F777F362}" srcOrd="0" destOrd="0" presId="urn:microsoft.com/office/officeart/2008/layout/VerticalCurvedList"/>
    <dgm:cxn modelId="{5CF13E82-47FE-4404-A488-A36CA988AEF4}" type="presOf" srcId="{CDEE1690-A33E-40A5-A952-FA4AC943A797}" destId="{35E44472-33C0-43DF-BA1B-64DC4A2E8CF0}" srcOrd="0" destOrd="0" presId="urn:microsoft.com/office/officeart/2008/layout/VerticalCurvedList"/>
    <dgm:cxn modelId="{C5B85E94-8AE3-42CF-982D-8B62BE51EA35}" type="presOf" srcId="{B1728188-0FEC-4EFF-BA62-FB9520FE6196}" destId="{E62E5C3B-31AC-4DC8-B508-97465848B47E}" srcOrd="0" destOrd="0" presId="urn:microsoft.com/office/officeart/2008/layout/VerticalCurvedList"/>
    <dgm:cxn modelId="{591F2731-8EFB-41F8-8D6D-D98A4347E255}" srcId="{B1728188-0FEC-4EFF-BA62-FB9520FE6196}" destId="{F7A0FED7-C6D0-4E1B-9C79-505A151AB0C1}" srcOrd="3" destOrd="0" parTransId="{F1F0B6A0-E590-42FB-8BD4-CE25F962115A}" sibTransId="{346A20C5-B277-499A-BC7C-712C2D1944AF}"/>
    <dgm:cxn modelId="{EDB0E8BA-162B-4DA7-A6A7-87DAAEEE1921}" type="presOf" srcId="{178B7A6E-1772-429F-A403-32C75C66091F}" destId="{B2B67F61-580E-4AD5-9C77-0A7D394B81B5}" srcOrd="0" destOrd="0" presId="urn:microsoft.com/office/officeart/2008/layout/VerticalCurvedList"/>
    <dgm:cxn modelId="{ECD96D71-E513-4501-B43C-2ABA9227813D}" srcId="{B1728188-0FEC-4EFF-BA62-FB9520FE6196}" destId="{178B7A6E-1772-429F-A403-32C75C66091F}" srcOrd="2" destOrd="0" parTransId="{5715FBFC-7143-4016-B28F-776D4E58CC64}" sibTransId="{FFA211D2-F071-405C-ACC9-9617AD8780EF}"/>
    <dgm:cxn modelId="{40156E02-72BD-4389-A736-F7259FA2E38C}" type="presParOf" srcId="{E62E5C3B-31AC-4DC8-B508-97465848B47E}" destId="{BC7CEB33-DB5F-405E-8427-33BDBF18152D}" srcOrd="0" destOrd="0" presId="urn:microsoft.com/office/officeart/2008/layout/VerticalCurvedList"/>
    <dgm:cxn modelId="{B4B3D3CB-098C-4C59-AC59-5114CF8A360D}" type="presParOf" srcId="{BC7CEB33-DB5F-405E-8427-33BDBF18152D}" destId="{2C7E23AC-CAF8-4C66-B8C7-1BF459BCB18D}" srcOrd="0" destOrd="0" presId="urn:microsoft.com/office/officeart/2008/layout/VerticalCurvedList"/>
    <dgm:cxn modelId="{97547E6B-9988-468F-B3FF-D95A65FCD11F}" type="presParOf" srcId="{2C7E23AC-CAF8-4C66-B8C7-1BF459BCB18D}" destId="{F3CDCC15-115B-4F4F-ADBA-D4A4E752660E}" srcOrd="0" destOrd="0" presId="urn:microsoft.com/office/officeart/2008/layout/VerticalCurvedList"/>
    <dgm:cxn modelId="{282FBA04-95E6-412B-B7CB-8F4A6F429593}" type="presParOf" srcId="{2C7E23AC-CAF8-4C66-B8C7-1BF459BCB18D}" destId="{65D6A4DE-D031-4B0A-AA03-DF87F777F362}" srcOrd="1" destOrd="0" presId="urn:microsoft.com/office/officeart/2008/layout/VerticalCurvedList"/>
    <dgm:cxn modelId="{D7C51CF2-90C2-4A0D-B923-2344BDC03B5D}" type="presParOf" srcId="{2C7E23AC-CAF8-4C66-B8C7-1BF459BCB18D}" destId="{FF2D6DFB-1A36-41D9-A913-7402C42BA526}" srcOrd="2" destOrd="0" presId="urn:microsoft.com/office/officeart/2008/layout/VerticalCurvedList"/>
    <dgm:cxn modelId="{7CA00E98-3612-4840-B11E-02867D4C64D9}" type="presParOf" srcId="{2C7E23AC-CAF8-4C66-B8C7-1BF459BCB18D}" destId="{B36DF5E4-9C77-4E45-A319-D7C454CF4F6D}" srcOrd="3" destOrd="0" presId="urn:microsoft.com/office/officeart/2008/layout/VerticalCurvedList"/>
    <dgm:cxn modelId="{E5D35A5C-099C-48DB-8D19-05A8970F6D4E}" type="presParOf" srcId="{BC7CEB33-DB5F-405E-8427-33BDBF18152D}" destId="{35E44472-33C0-43DF-BA1B-64DC4A2E8CF0}" srcOrd="1" destOrd="0" presId="urn:microsoft.com/office/officeart/2008/layout/VerticalCurvedList"/>
    <dgm:cxn modelId="{2F83685F-3642-4E9F-BFFA-5C57901B0A73}" type="presParOf" srcId="{BC7CEB33-DB5F-405E-8427-33BDBF18152D}" destId="{B29C1E89-ABF6-4A76-A0C1-F7ACD00F9C9F}" srcOrd="2" destOrd="0" presId="urn:microsoft.com/office/officeart/2008/layout/VerticalCurvedList"/>
    <dgm:cxn modelId="{1A0110BE-F24B-48CD-8AF2-0EE5BBD61752}" type="presParOf" srcId="{B29C1E89-ABF6-4A76-A0C1-F7ACD00F9C9F}" destId="{549488E6-00D9-45F0-AFAF-C7FE5148596B}" srcOrd="0" destOrd="0" presId="urn:microsoft.com/office/officeart/2008/layout/VerticalCurvedList"/>
    <dgm:cxn modelId="{7FF95DF5-841E-4A15-983F-3A36ABA994EC}" type="presParOf" srcId="{BC7CEB33-DB5F-405E-8427-33BDBF18152D}" destId="{AC19E9E9-600C-410A-A00F-AC806CFC903B}" srcOrd="3" destOrd="0" presId="urn:microsoft.com/office/officeart/2008/layout/VerticalCurvedList"/>
    <dgm:cxn modelId="{0EEDC903-D14A-4950-AFDC-BFB7F0A79E5B}" type="presParOf" srcId="{BC7CEB33-DB5F-405E-8427-33BDBF18152D}" destId="{57E749DC-FB18-462D-B975-3CE97CBDA76E}" srcOrd="4" destOrd="0" presId="urn:microsoft.com/office/officeart/2008/layout/VerticalCurvedList"/>
    <dgm:cxn modelId="{10E3FD49-64F0-48E2-A4C9-48361DD3C0C3}" type="presParOf" srcId="{57E749DC-FB18-462D-B975-3CE97CBDA76E}" destId="{82D62544-7BB7-41C5-BDB1-1E057202CF41}" srcOrd="0" destOrd="0" presId="urn:microsoft.com/office/officeart/2008/layout/VerticalCurvedList"/>
    <dgm:cxn modelId="{F5771BBC-1A9F-45FC-B350-85501EA66180}" type="presParOf" srcId="{BC7CEB33-DB5F-405E-8427-33BDBF18152D}" destId="{B2B67F61-580E-4AD5-9C77-0A7D394B81B5}" srcOrd="5" destOrd="0" presId="urn:microsoft.com/office/officeart/2008/layout/VerticalCurvedList"/>
    <dgm:cxn modelId="{DCDED7B2-F68E-4245-98E3-7AA91EFB3EE4}" type="presParOf" srcId="{BC7CEB33-DB5F-405E-8427-33BDBF18152D}" destId="{76FE3549-9FA0-437A-A74C-DBC9B671828D}" srcOrd="6" destOrd="0" presId="urn:microsoft.com/office/officeart/2008/layout/VerticalCurvedList"/>
    <dgm:cxn modelId="{DA17A704-E02D-4C3C-AD73-BE11801D9C2E}" type="presParOf" srcId="{76FE3549-9FA0-437A-A74C-DBC9B671828D}" destId="{A9F6CC8A-6A9B-49BF-BE28-231150913235}" srcOrd="0" destOrd="0" presId="urn:microsoft.com/office/officeart/2008/layout/VerticalCurvedList"/>
    <dgm:cxn modelId="{F21A7FA2-123F-45F5-883C-31CDC1C89136}" type="presParOf" srcId="{BC7CEB33-DB5F-405E-8427-33BDBF18152D}" destId="{C6D317B2-8E94-4623-9EAE-5C84F22DF00B}" srcOrd="7" destOrd="0" presId="urn:microsoft.com/office/officeart/2008/layout/VerticalCurvedList"/>
    <dgm:cxn modelId="{3E0E1CEF-BC2B-49C0-9951-7E3DBBEF9738}" type="presParOf" srcId="{BC7CEB33-DB5F-405E-8427-33BDBF18152D}" destId="{4F4A13AF-C161-4379-95D3-D2E83EE67E94}" srcOrd="8" destOrd="0" presId="urn:microsoft.com/office/officeart/2008/layout/VerticalCurvedList"/>
    <dgm:cxn modelId="{2AF881D1-8D86-4648-9220-6DBC6C73FE0A}" type="presParOf" srcId="{4F4A13AF-C161-4379-95D3-D2E83EE67E94}" destId="{9F7462B1-F2D0-4015-A625-778925D4BB2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D6A4DE-D031-4B0A-AA03-DF87F777F362}">
      <dsp:nvSpPr>
        <dsp:cNvPr id="0" name=""/>
        <dsp:cNvSpPr/>
      </dsp:nvSpPr>
      <dsp:spPr>
        <a:xfrm>
          <a:off x="-6039878" y="-918479"/>
          <a:ext cx="7145558" cy="7145558"/>
        </a:xfrm>
        <a:prstGeom prst="blockArc">
          <a:avLst>
            <a:gd name="adj1" fmla="val 18900000"/>
            <a:gd name="adj2" fmla="val 2700000"/>
            <a:gd name="adj3" fmla="val 302"/>
          </a:avLst>
        </a:prstGeom>
        <a:noFill/>
        <a:ln w="25400"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5E44472-33C0-43DF-BA1B-64DC4A2E8CF0}">
      <dsp:nvSpPr>
        <dsp:cNvPr id="0" name=""/>
        <dsp:cNvSpPr/>
      </dsp:nvSpPr>
      <dsp:spPr>
        <a:xfrm>
          <a:off x="560861" y="408125"/>
          <a:ext cx="8013669" cy="816675"/>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8236" tIns="66040" rIns="66040" bIns="66040" numCol="1" spcCol="1270" anchor="ctr" anchorCtr="0">
          <a:noAutofit/>
        </a:bodyPr>
        <a:lstStyle/>
        <a:p>
          <a:pPr lvl="0" algn="l" defTabSz="1155700">
            <a:lnSpc>
              <a:spcPct val="90000"/>
            </a:lnSpc>
            <a:spcBef>
              <a:spcPct val="0"/>
            </a:spcBef>
            <a:spcAft>
              <a:spcPct val="35000"/>
            </a:spcAft>
          </a:pPr>
          <a:r>
            <a:rPr lang="en-US" sz="2600" kern="1200" dirty="0" err="1">
              <a:latin typeface="Times New Roman" pitchFamily="18" charset="0"/>
              <a:cs typeface="Times New Roman" pitchFamily="18" charset="0"/>
            </a:rPr>
            <a:t>Tỉ</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lệ</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sinh</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viên</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thôi</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học</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sau</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một</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năm</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nhập</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học</a:t>
          </a:r>
          <a:r>
            <a:rPr lang="en-US" sz="2600" kern="1200" dirty="0">
              <a:latin typeface="Times New Roman" pitchFamily="18" charset="0"/>
              <a:cs typeface="Times New Roman" pitchFamily="18" charset="0"/>
            </a:rPr>
            <a:t> </a:t>
          </a:r>
          <a:r>
            <a:rPr lang="en-US" sz="2600" b="1" kern="1200" dirty="0" err="1">
              <a:solidFill>
                <a:srgbClr val="C00000"/>
              </a:solidFill>
              <a:latin typeface="Times New Roman" pitchFamily="18" charset="0"/>
              <a:cs typeface="Times New Roman" pitchFamily="18" charset="0"/>
            </a:rPr>
            <a:t>thấp</a:t>
          </a:r>
          <a:r>
            <a:rPr lang="en-US" sz="2600" b="1" kern="1200" dirty="0">
              <a:solidFill>
                <a:srgbClr val="C00000"/>
              </a:solidFill>
              <a:latin typeface="Times New Roman" pitchFamily="18" charset="0"/>
              <a:cs typeface="Times New Roman" pitchFamily="18" charset="0"/>
            </a:rPr>
            <a:t> </a:t>
          </a:r>
          <a:r>
            <a:rPr lang="en-US" sz="2600" b="1" kern="1200" dirty="0" err="1">
              <a:solidFill>
                <a:srgbClr val="C00000"/>
              </a:solidFill>
              <a:latin typeface="Times New Roman" pitchFamily="18" charset="0"/>
              <a:cs typeface="Times New Roman" pitchFamily="18" charset="0"/>
            </a:rPr>
            <a:t>hơn</a:t>
          </a:r>
          <a:r>
            <a:rPr lang="en-US" sz="2600" b="1" kern="1200" dirty="0">
              <a:solidFill>
                <a:srgbClr val="C00000"/>
              </a:solidFill>
              <a:latin typeface="Times New Roman" pitchFamily="18" charset="0"/>
              <a:cs typeface="Times New Roman" pitchFamily="18" charset="0"/>
            </a:rPr>
            <a:t> 20%</a:t>
          </a:r>
        </a:p>
      </dsp:txBody>
      <dsp:txXfrm>
        <a:off x="560861" y="408125"/>
        <a:ext cx="8013669" cy="816675"/>
      </dsp:txXfrm>
    </dsp:sp>
    <dsp:sp modelId="{549488E6-00D9-45F0-AFAF-C7FE5148596B}">
      <dsp:nvSpPr>
        <dsp:cNvPr id="0" name=""/>
        <dsp:cNvSpPr/>
      </dsp:nvSpPr>
      <dsp:spPr>
        <a:xfrm>
          <a:off x="50439" y="306040"/>
          <a:ext cx="1020843" cy="1020843"/>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C19E9E9-600C-410A-A00F-AC806CFC903B}">
      <dsp:nvSpPr>
        <dsp:cNvPr id="0" name=""/>
        <dsp:cNvSpPr/>
      </dsp:nvSpPr>
      <dsp:spPr>
        <a:xfrm>
          <a:off x="1029079" y="1633350"/>
          <a:ext cx="7545451" cy="816675"/>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8236" tIns="66040" rIns="66040" bIns="66040" numCol="1" spcCol="1270" anchor="ctr" anchorCtr="0">
          <a:noAutofit/>
        </a:bodyPr>
        <a:lstStyle/>
        <a:p>
          <a:pPr lvl="0" algn="l" defTabSz="1155700">
            <a:lnSpc>
              <a:spcPct val="90000"/>
            </a:lnSpc>
            <a:spcBef>
              <a:spcPct val="0"/>
            </a:spcBef>
            <a:spcAft>
              <a:spcPct val="35000"/>
            </a:spcAft>
          </a:pPr>
          <a:r>
            <a:rPr lang="en-US" sz="2600" kern="1200" dirty="0" err="1"/>
            <a:t>Tỉ</a:t>
          </a:r>
          <a:r>
            <a:rPr lang="en-US" sz="2600" kern="1200" dirty="0"/>
            <a:t> </a:t>
          </a:r>
          <a:r>
            <a:rPr lang="en-US" sz="2600" kern="1200" dirty="0" err="1"/>
            <a:t>lệ</a:t>
          </a:r>
          <a:r>
            <a:rPr lang="en-US" sz="2600" kern="1200" dirty="0"/>
            <a:t> </a:t>
          </a:r>
          <a:r>
            <a:rPr lang="en-US" sz="2600" kern="1200" dirty="0" err="1"/>
            <a:t>sinh</a:t>
          </a:r>
          <a:r>
            <a:rPr lang="en-US" sz="2600" kern="1200" dirty="0"/>
            <a:t> </a:t>
          </a:r>
          <a:r>
            <a:rPr lang="en-US" sz="2600" kern="1200" dirty="0" err="1"/>
            <a:t>viên</a:t>
          </a:r>
          <a:r>
            <a:rPr lang="en-US" sz="2600" kern="1200" dirty="0"/>
            <a:t> </a:t>
          </a:r>
          <a:r>
            <a:rPr lang="en-US" sz="2600" kern="1200" dirty="0" err="1"/>
            <a:t>đạt</a:t>
          </a:r>
          <a:r>
            <a:rPr lang="en-US" sz="2600" kern="1200" dirty="0"/>
            <a:t> </a:t>
          </a:r>
          <a:r>
            <a:rPr lang="en-US" sz="2600" kern="1200" dirty="0" err="1"/>
            <a:t>trình</a:t>
          </a:r>
          <a:r>
            <a:rPr lang="en-US" sz="2600" kern="1200" dirty="0"/>
            <a:t> </a:t>
          </a:r>
          <a:r>
            <a:rPr lang="en-US" sz="2600" kern="1200" dirty="0" err="1"/>
            <a:t>độ</a:t>
          </a:r>
          <a:r>
            <a:rPr lang="en-US" sz="2600" kern="1200" dirty="0"/>
            <a:t> </a:t>
          </a:r>
          <a:r>
            <a:rPr lang="en-US" sz="2600" kern="1200" dirty="0" err="1" smtClean="0"/>
            <a:t>Kỹ</a:t>
          </a:r>
          <a:r>
            <a:rPr lang="en-US" sz="2600" kern="1200" dirty="0" smtClean="0"/>
            <a:t> </a:t>
          </a:r>
          <a:r>
            <a:rPr lang="en-US" sz="2600" kern="1200" dirty="0" err="1" smtClean="0"/>
            <a:t>sư</a:t>
          </a:r>
          <a:r>
            <a:rPr lang="en-US" sz="2600" kern="1200" dirty="0" smtClean="0"/>
            <a:t> </a:t>
          </a:r>
          <a:r>
            <a:rPr lang="en-US" sz="2600" kern="1200" dirty="0" err="1" smtClean="0"/>
            <a:t>thực</a:t>
          </a:r>
          <a:r>
            <a:rPr lang="en-US" sz="2600" kern="1200" dirty="0" smtClean="0"/>
            <a:t> </a:t>
          </a:r>
          <a:r>
            <a:rPr lang="en-US" sz="2600" kern="1200" dirty="0" err="1" smtClean="0"/>
            <a:t>hành</a:t>
          </a:r>
          <a:r>
            <a:rPr lang="en-US" sz="2600" kern="1200" dirty="0" smtClean="0"/>
            <a:t> </a:t>
          </a:r>
          <a:r>
            <a:rPr lang="en-US" sz="2600" kern="1200" dirty="0" err="1" smtClean="0"/>
            <a:t>loại</a:t>
          </a:r>
          <a:r>
            <a:rPr lang="en-US" sz="2600" kern="1200" dirty="0" smtClean="0"/>
            <a:t> </a:t>
          </a:r>
          <a:r>
            <a:rPr lang="en-US" sz="2600" kern="1200" dirty="0" err="1"/>
            <a:t>khá</a:t>
          </a:r>
          <a:r>
            <a:rPr lang="en-US" sz="2600" kern="1200" dirty="0"/>
            <a:t> </a:t>
          </a:r>
          <a:r>
            <a:rPr lang="en-US" sz="2600" kern="1200" dirty="0" err="1"/>
            <a:t>trở</a:t>
          </a:r>
          <a:r>
            <a:rPr lang="en-US" sz="2600" kern="1200" dirty="0"/>
            <a:t> </a:t>
          </a:r>
          <a:r>
            <a:rPr lang="en-US" sz="2600" kern="1200" dirty="0" err="1"/>
            <a:t>lên</a:t>
          </a:r>
          <a:r>
            <a:rPr lang="en-US" sz="2600" kern="1200" dirty="0"/>
            <a:t> </a:t>
          </a:r>
          <a:r>
            <a:rPr lang="en-US" sz="2600" b="1" kern="1200" dirty="0" err="1">
              <a:solidFill>
                <a:srgbClr val="C00000"/>
              </a:solidFill>
            </a:rPr>
            <a:t>cao</a:t>
          </a:r>
          <a:r>
            <a:rPr lang="en-US" sz="2600" b="1" kern="1200" dirty="0">
              <a:solidFill>
                <a:srgbClr val="C00000"/>
              </a:solidFill>
            </a:rPr>
            <a:t> h</a:t>
          </a:r>
          <a:r>
            <a:rPr lang="vi-VN" sz="2600" b="1" kern="1200" dirty="0">
              <a:solidFill>
                <a:srgbClr val="C00000"/>
              </a:solidFill>
            </a:rPr>
            <a:t>ơ</a:t>
          </a:r>
          <a:r>
            <a:rPr lang="en-US" sz="2600" b="1" kern="1200" dirty="0">
              <a:solidFill>
                <a:srgbClr val="C00000"/>
              </a:solidFill>
            </a:rPr>
            <a:t>n 10 %</a:t>
          </a:r>
        </a:p>
      </dsp:txBody>
      <dsp:txXfrm>
        <a:off x="1029079" y="1633350"/>
        <a:ext cx="7545451" cy="816675"/>
      </dsp:txXfrm>
    </dsp:sp>
    <dsp:sp modelId="{82D62544-7BB7-41C5-BDB1-1E057202CF41}">
      <dsp:nvSpPr>
        <dsp:cNvPr id="0" name=""/>
        <dsp:cNvSpPr/>
      </dsp:nvSpPr>
      <dsp:spPr>
        <a:xfrm>
          <a:off x="518657" y="1531265"/>
          <a:ext cx="1020843" cy="1020843"/>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2B67F61-580E-4AD5-9C77-0A7D394B81B5}">
      <dsp:nvSpPr>
        <dsp:cNvPr id="0" name=""/>
        <dsp:cNvSpPr/>
      </dsp:nvSpPr>
      <dsp:spPr>
        <a:xfrm>
          <a:off x="954228" y="2858574"/>
          <a:ext cx="7695152" cy="816675"/>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8236" tIns="66040" rIns="66040" bIns="66040" numCol="1" spcCol="1270" anchor="ctr" anchorCtr="0">
          <a:noAutofit/>
        </a:bodyPr>
        <a:lstStyle/>
        <a:p>
          <a:pPr lvl="0" algn="l" defTabSz="1155700">
            <a:lnSpc>
              <a:spcPct val="90000"/>
            </a:lnSpc>
            <a:spcBef>
              <a:spcPct val="0"/>
            </a:spcBef>
            <a:spcAft>
              <a:spcPct val="35000"/>
            </a:spcAft>
          </a:pPr>
          <a:r>
            <a:rPr lang="en-US" sz="2600" kern="1200"/>
            <a:t>Tỉ lệ sinh viên tốt nghiệp có việc làm </a:t>
          </a:r>
          <a:r>
            <a:rPr lang="en-US" sz="2600" b="1" kern="1200">
              <a:solidFill>
                <a:srgbClr val="C00000"/>
              </a:solidFill>
            </a:rPr>
            <a:t>cao h</a:t>
          </a:r>
          <a:r>
            <a:rPr lang="vi-VN" sz="2600" b="1" kern="1200">
              <a:solidFill>
                <a:srgbClr val="C00000"/>
              </a:solidFill>
            </a:rPr>
            <a:t>ơ</a:t>
          </a:r>
          <a:r>
            <a:rPr lang="en-US" sz="2600" b="1" kern="1200" smtClean="0">
              <a:solidFill>
                <a:srgbClr val="C00000"/>
              </a:solidFill>
            </a:rPr>
            <a:t>n 80</a:t>
          </a:r>
          <a:r>
            <a:rPr lang="en-US" sz="2600" b="1" kern="1200">
              <a:solidFill>
                <a:srgbClr val="C00000"/>
              </a:solidFill>
            </a:rPr>
            <a:t>%</a:t>
          </a:r>
        </a:p>
      </dsp:txBody>
      <dsp:txXfrm>
        <a:off x="954228" y="2858574"/>
        <a:ext cx="7695152" cy="816675"/>
      </dsp:txXfrm>
    </dsp:sp>
    <dsp:sp modelId="{A9F6CC8A-6A9B-49BF-BE28-231150913235}">
      <dsp:nvSpPr>
        <dsp:cNvPr id="0" name=""/>
        <dsp:cNvSpPr/>
      </dsp:nvSpPr>
      <dsp:spPr>
        <a:xfrm>
          <a:off x="518657" y="2756490"/>
          <a:ext cx="1020843" cy="1020843"/>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6D317B2-8E94-4623-9EAE-5C84F22DF00B}">
      <dsp:nvSpPr>
        <dsp:cNvPr id="0" name=""/>
        <dsp:cNvSpPr/>
      </dsp:nvSpPr>
      <dsp:spPr>
        <a:xfrm>
          <a:off x="560861" y="4083799"/>
          <a:ext cx="8013669" cy="816675"/>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8236" tIns="66040" rIns="66040" bIns="66040" numCol="1" spcCol="1270" anchor="ctr" anchorCtr="0">
          <a:noAutofit/>
        </a:bodyPr>
        <a:lstStyle/>
        <a:p>
          <a:pPr lvl="0" algn="l" defTabSz="1155700">
            <a:lnSpc>
              <a:spcPct val="90000"/>
            </a:lnSpc>
            <a:spcBef>
              <a:spcPct val="0"/>
            </a:spcBef>
            <a:spcAft>
              <a:spcPct val="35000"/>
            </a:spcAft>
          </a:pPr>
          <a:r>
            <a:rPr lang="en-US" sz="2600" kern="1200"/>
            <a:t>Tuân thủ các yêu cầu luật định đối với ngành đào tạo.</a:t>
          </a:r>
        </a:p>
      </dsp:txBody>
      <dsp:txXfrm>
        <a:off x="560861" y="4083799"/>
        <a:ext cx="8013669" cy="816675"/>
      </dsp:txXfrm>
    </dsp:sp>
    <dsp:sp modelId="{9F7462B1-F2D0-4015-A625-778925D4BB2F}">
      <dsp:nvSpPr>
        <dsp:cNvPr id="0" name=""/>
        <dsp:cNvSpPr/>
      </dsp:nvSpPr>
      <dsp:spPr>
        <a:xfrm>
          <a:off x="50439" y="3981715"/>
          <a:ext cx="1020843" cy="1020843"/>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6882" name="Rectangle 18"/>
          <p:cNvSpPr>
            <a:spLocks noChangeArrowheads="1"/>
          </p:cNvSpPr>
          <p:nvPr/>
        </p:nvSpPr>
        <p:spPr bwMode="auto">
          <a:xfrm>
            <a:off x="0" y="1422401"/>
            <a:ext cx="9144000" cy="5462588"/>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884" name="Rectangle 20"/>
          <p:cNvSpPr>
            <a:spLocks noGrp="1" noChangeArrowheads="1"/>
          </p:cNvSpPr>
          <p:nvPr>
            <p:ph type="dt" sz="half" idx="2"/>
          </p:nvPr>
        </p:nvSpPr>
        <p:spPr>
          <a:xfrm>
            <a:off x="457200" y="6486525"/>
            <a:ext cx="2133600" cy="168275"/>
          </a:xfrm>
        </p:spPr>
        <p:txBody>
          <a:bodyPr/>
          <a:lstStyle>
            <a:lvl1pPr>
              <a:defRPr>
                <a:solidFill>
                  <a:schemeClr val="bg1"/>
                </a:solidFill>
              </a:defRPr>
            </a:lvl1pPr>
          </a:lstStyle>
          <a:p>
            <a:fld id="{1D8BD707-D9CF-40AE-B4C6-C98DA3205C09}" type="datetimeFigureOut">
              <a:rPr lang="en-US" smtClean="0"/>
              <a:pPr/>
              <a:t>9/29/2018</a:t>
            </a:fld>
            <a:endParaRPr lang="en-US"/>
          </a:p>
        </p:txBody>
      </p:sp>
      <p:sp>
        <p:nvSpPr>
          <p:cNvPr id="36885" name="Rectangle 21"/>
          <p:cNvSpPr>
            <a:spLocks noGrp="1" noChangeArrowheads="1"/>
          </p:cNvSpPr>
          <p:nvPr>
            <p:ph type="ftr" sz="quarter" idx="3"/>
          </p:nvPr>
        </p:nvSpPr>
        <p:spPr>
          <a:xfrm>
            <a:off x="3124200" y="6486525"/>
            <a:ext cx="2895600" cy="168275"/>
          </a:xfrm>
        </p:spPr>
        <p:txBody>
          <a:bodyPr/>
          <a:lstStyle>
            <a:lvl1pPr algn="ctr">
              <a:defRPr>
                <a:solidFill>
                  <a:schemeClr val="bg1"/>
                </a:solidFill>
              </a:defRPr>
            </a:lvl1pPr>
          </a:lstStyle>
          <a:p>
            <a:endParaRPr lang="en-US"/>
          </a:p>
        </p:txBody>
      </p:sp>
      <p:sp>
        <p:nvSpPr>
          <p:cNvPr id="36886" name="Rectangle 22"/>
          <p:cNvSpPr>
            <a:spLocks noGrp="1" noChangeArrowheads="1"/>
          </p:cNvSpPr>
          <p:nvPr>
            <p:ph type="sldNum" sz="quarter" idx="4"/>
          </p:nvPr>
        </p:nvSpPr>
        <p:spPr>
          <a:xfrm>
            <a:off x="6553200" y="6486525"/>
            <a:ext cx="2133600" cy="168275"/>
          </a:xfrm>
        </p:spPr>
        <p:txBody>
          <a:bodyPr/>
          <a:lstStyle>
            <a:lvl1pPr>
              <a:defRPr>
                <a:solidFill>
                  <a:schemeClr val="bg1"/>
                </a:solidFill>
              </a:defRPr>
            </a:lvl1pPr>
          </a:lstStyle>
          <a:p>
            <a:fld id="{B6F15528-21DE-4FAA-801E-634DDDAF4B2B}" type="slidenum">
              <a:rPr lang="en-US" smtClean="0"/>
              <a:pPr/>
              <a:t>‹#›</a:t>
            </a:fld>
            <a:endParaRPr lang="en-US"/>
          </a:p>
        </p:txBody>
      </p:sp>
      <p:sp>
        <p:nvSpPr>
          <p:cNvPr id="36887" name="Rectangle 23"/>
          <p:cNvSpPr>
            <a:spLocks noChangeArrowheads="1"/>
          </p:cNvSpPr>
          <p:nvPr/>
        </p:nvSpPr>
        <p:spPr bwMode="gray">
          <a:xfrm>
            <a:off x="0" y="990600"/>
            <a:ext cx="9144000" cy="431800"/>
          </a:xfrm>
          <a:prstGeom prst="rect">
            <a:avLst/>
          </a:prstGeom>
          <a:solidFill>
            <a:schemeClr val="tx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897" name="Rectangle 33"/>
          <p:cNvSpPr>
            <a:spLocks noGrp="1" noChangeArrowheads="1"/>
          </p:cNvSpPr>
          <p:nvPr>
            <p:ph type="ctrTitle" sz="quarter"/>
          </p:nvPr>
        </p:nvSpPr>
        <p:spPr bwMode="black">
          <a:xfrm>
            <a:off x="3705225" y="990600"/>
            <a:ext cx="5181600" cy="1470025"/>
          </a:xfrm>
          <a:extLst>
            <a:ext uri="{91240B29-F687-4F45-9708-019B960494DF}">
              <a14:hiddenLine xmlns:a14="http://schemas.microsoft.com/office/drawing/2010/main" w="9525" algn="ctr">
                <a:solidFill>
                  <a:schemeClr val="tx1"/>
                </a:solidFill>
                <a:miter lim="800000"/>
                <a:headEnd/>
                <a:tailEnd/>
              </a14:hiddenLine>
            </a:ext>
          </a:extLst>
        </p:spPr>
        <p:txBody>
          <a:bodyPr/>
          <a:lstStyle>
            <a:lvl1pPr algn="r" eaLnBrk="1" hangingPunct="1">
              <a:defRPr sz="4400" smtClean="0">
                <a:solidFill>
                  <a:schemeClr val="tx2"/>
                </a:solidFill>
                <a:effectLst>
                  <a:outerShdw blurRad="38100" dist="38100" dir="2700000" algn="tl">
                    <a:srgbClr val="C0C0C0"/>
                  </a:outerShdw>
                </a:effectLst>
              </a:defRPr>
            </a:lvl1pPr>
          </a:lstStyle>
          <a:p>
            <a:pPr lvl="0"/>
            <a:r>
              <a:rPr lang="en-US" noProof="0"/>
              <a:t>Click to edit Master title style</a:t>
            </a:r>
          </a:p>
        </p:txBody>
      </p:sp>
      <p:sp>
        <p:nvSpPr>
          <p:cNvPr id="36898" name="Rectangle 34"/>
          <p:cNvSpPr>
            <a:spLocks noGrp="1" noChangeArrowheads="1"/>
          </p:cNvSpPr>
          <p:nvPr>
            <p:ph type="subTitle" sz="quarter" idx="1"/>
          </p:nvPr>
        </p:nvSpPr>
        <p:spPr bwMode="white">
          <a:xfrm>
            <a:off x="4926013" y="3163888"/>
            <a:ext cx="4025900" cy="376237"/>
          </a:xfrm>
          <a:extLst>
            <a:ext uri="{91240B29-F687-4F45-9708-019B960494DF}">
              <a14:hiddenLine xmlns:a14="http://schemas.microsoft.com/office/drawing/2010/main" w="9525" algn="ctr">
                <a:solidFill>
                  <a:schemeClr val="tx1"/>
                </a:solidFill>
                <a:miter lim="800000"/>
                <a:headEnd/>
                <a:tailEnd/>
              </a14:hiddenLine>
            </a:ext>
          </a:extLst>
        </p:spPr>
        <p:txBody>
          <a:bodyPr/>
          <a:lstStyle>
            <a:lvl1pPr marL="0" indent="0" algn="r" eaLnBrk="1" hangingPunct="1">
              <a:buFont typeface="Wingdings" pitchFamily="2" charset="2"/>
              <a:buNone/>
              <a:defRPr sz="1600" b="0" smtClean="0">
                <a:solidFill>
                  <a:schemeClr val="bg1"/>
                </a:solidFill>
              </a:defRPr>
            </a:lvl1pPr>
          </a:lstStyle>
          <a:p>
            <a:pPr lvl="0"/>
            <a:r>
              <a:rPr lang="en-US" noProof="0"/>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9/29/2018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grpSp>
        <p:nvGrpSpPr>
          <p:cNvPr id="7" name="Group 6"/>
          <p:cNvGrpSpPr/>
          <p:nvPr userDrawn="1"/>
        </p:nvGrpSpPr>
        <p:grpSpPr>
          <a:xfrm>
            <a:off x="7724062" y="152400"/>
            <a:ext cx="1280849" cy="1117087"/>
            <a:chOff x="7308850" y="188913"/>
            <a:chExt cx="1665288" cy="1512887"/>
          </a:xfrm>
        </p:grpSpPr>
        <p:grpSp>
          <p:nvGrpSpPr>
            <p:cNvPr id="8" name="Group 39"/>
            <p:cNvGrpSpPr>
              <a:grpSpLocks/>
            </p:cNvGrpSpPr>
            <p:nvPr/>
          </p:nvGrpSpPr>
          <p:grpSpPr bwMode="auto">
            <a:xfrm>
              <a:off x="7308850" y="188913"/>
              <a:ext cx="1665288" cy="1512887"/>
              <a:chOff x="4604" y="119"/>
              <a:chExt cx="1049" cy="953"/>
            </a:xfrm>
          </p:grpSpPr>
          <p:sp>
            <p:nvSpPr>
              <p:cNvPr id="10"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2"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9" name="Picture 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15052920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9/29/2018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32522175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9/29/2018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36050305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414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414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6"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9/29/2018</a:t>
            </a:fld>
            <a:endParaRPr lang="en-US"/>
          </a:p>
        </p:txBody>
      </p:sp>
      <p:sp>
        <p:nvSpPr>
          <p:cNvPr id="7"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14560774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8"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9/29/2018</a:t>
            </a:fld>
            <a:endParaRPr lang="en-US"/>
          </a:p>
        </p:txBody>
      </p:sp>
      <p:sp>
        <p:nvSpPr>
          <p:cNvPr id="9"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1543087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4"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9/29/2018</a:t>
            </a:fld>
            <a:endParaRPr lang="en-US"/>
          </a:p>
        </p:txBody>
      </p:sp>
      <p:sp>
        <p:nvSpPr>
          <p:cNvPr id="5"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2386883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3"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9/29/2018</a:t>
            </a:fld>
            <a:endParaRPr lang="en-US"/>
          </a:p>
        </p:txBody>
      </p:sp>
      <p:sp>
        <p:nvSpPr>
          <p:cNvPr id="4"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3184843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6"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9/29/2018</a:t>
            </a:fld>
            <a:endParaRPr lang="en-US"/>
          </a:p>
        </p:txBody>
      </p:sp>
      <p:sp>
        <p:nvSpPr>
          <p:cNvPr id="7"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2256491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6"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9/29/2018</a:t>
            </a:fld>
            <a:endParaRPr lang="en-US"/>
          </a:p>
        </p:txBody>
      </p:sp>
      <p:sp>
        <p:nvSpPr>
          <p:cNvPr id="7"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41752424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9/29/2018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3947604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10350" y="152400"/>
            <a:ext cx="2076450" cy="63373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81000" y="152400"/>
            <a:ext cx="6076950" cy="6337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9/29/2018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41496178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7391400" cy="563563"/>
          </a:xfrm>
        </p:spPr>
        <p:txBody>
          <a:bodyPr/>
          <a:lstStyle/>
          <a:p>
            <a:r>
              <a:rPr lang="en-US"/>
              <a:t>Click to edit Master title style</a:t>
            </a:r>
          </a:p>
        </p:txBody>
      </p:sp>
      <p:sp>
        <p:nvSpPr>
          <p:cNvPr id="3" name="Chart Placeholder 2"/>
          <p:cNvSpPr>
            <a:spLocks noGrp="1"/>
          </p:cNvSpPr>
          <p:nvPr>
            <p:ph type="chart" idx="1"/>
          </p:nvPr>
        </p:nvSpPr>
        <p:spPr>
          <a:xfrm>
            <a:off x="457200" y="1241425"/>
            <a:ext cx="8229600" cy="5248275"/>
          </a:xfrm>
        </p:spPr>
        <p:txBody>
          <a:bodyPr/>
          <a:lstStyle/>
          <a:p>
            <a:pPr lvl="0"/>
            <a:r>
              <a:rPr lang="en-US" noProof="0"/>
              <a:t>Click icon to add chart</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9/29/2018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37535903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7391400" cy="563563"/>
          </a:xfrm>
        </p:spPr>
        <p:txBody>
          <a:bodyPr/>
          <a:lstStyle/>
          <a:p>
            <a:r>
              <a:rPr lang="en-US"/>
              <a:t>Click to edit Master title style</a:t>
            </a:r>
          </a:p>
        </p:txBody>
      </p:sp>
      <p:sp>
        <p:nvSpPr>
          <p:cNvPr id="3" name="Table Placeholder 2"/>
          <p:cNvSpPr>
            <a:spLocks noGrp="1"/>
          </p:cNvSpPr>
          <p:nvPr>
            <p:ph type="tbl" idx="1"/>
          </p:nvPr>
        </p:nvSpPr>
        <p:spPr>
          <a:xfrm>
            <a:off x="457200" y="1241425"/>
            <a:ext cx="8229600" cy="5248275"/>
          </a:xfrm>
        </p:spPr>
        <p:txBody>
          <a:bodyPr/>
          <a:lstStyle/>
          <a:p>
            <a:pPr lvl="0"/>
            <a:r>
              <a:rPr lang="en-US" noProof="0"/>
              <a:t>Click icon to add table</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9/29/2018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12480871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05" name="Rectangle 33"/>
          <p:cNvSpPr>
            <a:spLocks noChangeArrowheads="1"/>
          </p:cNvSpPr>
          <p:nvPr/>
        </p:nvSpPr>
        <p:spPr bwMode="hidden">
          <a:xfrm>
            <a:off x="0" y="5105400"/>
            <a:ext cx="9144000" cy="1752600"/>
          </a:xfrm>
          <a:prstGeom prst="rect">
            <a:avLst/>
          </a:prstGeom>
          <a:gradFill rotWithShape="1">
            <a:gsLst>
              <a:gs pos="0">
                <a:schemeClr val="accent2">
                  <a:gamma/>
                  <a:tint val="0"/>
                  <a:invGamma/>
                  <a:alpha val="20000"/>
                </a:schemeClr>
              </a:gs>
              <a:gs pos="100000">
                <a:schemeClr val="accent2">
                  <a:alpha val="22000"/>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06" name="Rectangle 34"/>
          <p:cNvSpPr>
            <a:spLocks noChangeArrowheads="1"/>
          </p:cNvSpPr>
          <p:nvPr/>
        </p:nvSpPr>
        <p:spPr bwMode="gray">
          <a:xfrm>
            <a:off x="0" y="798513"/>
            <a:ext cx="9144000" cy="312737"/>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07" name="Rectangle 35"/>
          <p:cNvSpPr>
            <a:spLocks noChangeArrowheads="1"/>
          </p:cNvSpPr>
          <p:nvPr/>
        </p:nvSpPr>
        <p:spPr bwMode="gray">
          <a:xfrm>
            <a:off x="0" y="0"/>
            <a:ext cx="9144000" cy="83661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08" name="Rectangle 36"/>
          <p:cNvSpPr>
            <a:spLocks noGrp="1" noChangeArrowheads="1"/>
          </p:cNvSpPr>
          <p:nvPr>
            <p:ph type="body" idx="1"/>
          </p:nvPr>
        </p:nvSpPr>
        <p:spPr bwMode="auto">
          <a:xfrm>
            <a:off x="457200" y="1241425"/>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109" name="Rectangle 37"/>
          <p:cNvSpPr>
            <a:spLocks noGrp="1" noChangeArrowheads="1"/>
          </p:cNvSpPr>
          <p:nvPr>
            <p:ph type="sldNum" sz="quarter" idx="4"/>
          </p:nvPr>
        </p:nvSpPr>
        <p:spPr bwMode="auto">
          <a:xfrm>
            <a:off x="3124200" y="6553200"/>
            <a:ext cx="2133600" cy="234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fld id="{B6F15528-21DE-4FAA-801E-634DDDAF4B2B}" type="slidenum">
              <a:rPr lang="en-US" smtClean="0"/>
              <a:pPr/>
              <a:t>‹#›</a:t>
            </a:fld>
            <a:endParaRPr lang="en-US"/>
          </a:p>
        </p:txBody>
      </p:sp>
      <p:sp>
        <p:nvSpPr>
          <p:cNvPr id="3110" name="Rectangle 38"/>
          <p:cNvSpPr>
            <a:spLocks noGrp="1" noChangeArrowheads="1"/>
          </p:cNvSpPr>
          <p:nvPr>
            <p:ph type="title"/>
          </p:nvPr>
        </p:nvSpPr>
        <p:spPr bwMode="white">
          <a:xfrm>
            <a:off x="381000" y="152400"/>
            <a:ext cx="73914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3119" name="Rectangle 47"/>
          <p:cNvSpPr>
            <a:spLocks noGrp="1" noChangeArrowheads="1"/>
          </p:cNvSpPr>
          <p:nvPr>
            <p:ph type="dt" sz="half" idx="2"/>
          </p:nvPr>
        </p:nvSpPr>
        <p:spPr bwMode="auto">
          <a:xfrm>
            <a:off x="457200" y="6553200"/>
            <a:ext cx="21336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fld id="{1D8BD707-D9CF-40AE-B4C6-C98DA3205C09}" type="datetimeFigureOut">
              <a:rPr lang="en-US" smtClean="0"/>
              <a:pPr/>
              <a:t>9/29/2018</a:t>
            </a:fld>
            <a:endParaRPr lang="en-US"/>
          </a:p>
        </p:txBody>
      </p:sp>
      <p:sp>
        <p:nvSpPr>
          <p:cNvPr id="3120" name="Rectangle 48"/>
          <p:cNvSpPr>
            <a:spLocks noGrp="1" noChangeArrowheads="1"/>
          </p:cNvSpPr>
          <p:nvPr>
            <p:ph type="ftr" sz="quarter" idx="3"/>
          </p:nvPr>
        </p:nvSpPr>
        <p:spPr bwMode="auto">
          <a:xfrm>
            <a:off x="5791200" y="6553200"/>
            <a:ext cx="28956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74"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Lst>
  <p:txStyles>
    <p:titleStyle>
      <a:lvl1pPr algn="l" rtl="0" eaLnBrk="1" fontAlgn="base" hangingPunct="1">
        <a:spcBef>
          <a:spcPct val="0"/>
        </a:spcBef>
        <a:spcAft>
          <a:spcPct val="0"/>
        </a:spcAft>
        <a:defRPr sz="3200" b="1">
          <a:solidFill>
            <a:schemeClr val="bg1"/>
          </a:solidFill>
          <a:latin typeface="+mj-lt"/>
          <a:ea typeface="+mj-ea"/>
          <a:cs typeface="+mj-cs"/>
        </a:defRPr>
      </a:lvl1pPr>
      <a:lvl2pPr algn="l" rtl="0" eaLnBrk="1" fontAlgn="base" hangingPunct="1">
        <a:spcBef>
          <a:spcPct val="0"/>
        </a:spcBef>
        <a:spcAft>
          <a:spcPct val="0"/>
        </a:spcAft>
        <a:defRPr sz="3200" b="1">
          <a:solidFill>
            <a:schemeClr val="bg1"/>
          </a:solidFill>
          <a:latin typeface="Verdana" pitchFamily="34" charset="0"/>
        </a:defRPr>
      </a:lvl2pPr>
      <a:lvl3pPr algn="l" rtl="0" eaLnBrk="1" fontAlgn="base" hangingPunct="1">
        <a:spcBef>
          <a:spcPct val="0"/>
        </a:spcBef>
        <a:spcAft>
          <a:spcPct val="0"/>
        </a:spcAft>
        <a:defRPr sz="3200" b="1">
          <a:solidFill>
            <a:schemeClr val="bg1"/>
          </a:solidFill>
          <a:latin typeface="Verdana" pitchFamily="34" charset="0"/>
        </a:defRPr>
      </a:lvl3pPr>
      <a:lvl4pPr algn="l" rtl="0" eaLnBrk="1" fontAlgn="base" hangingPunct="1">
        <a:spcBef>
          <a:spcPct val="0"/>
        </a:spcBef>
        <a:spcAft>
          <a:spcPct val="0"/>
        </a:spcAft>
        <a:defRPr sz="3200" b="1">
          <a:solidFill>
            <a:schemeClr val="bg1"/>
          </a:solidFill>
          <a:latin typeface="Verdana" pitchFamily="34" charset="0"/>
        </a:defRPr>
      </a:lvl4pPr>
      <a:lvl5pPr algn="l" rtl="0" eaLnBrk="1" fontAlgn="base" hangingPunct="1">
        <a:spcBef>
          <a:spcPct val="0"/>
        </a:spcBef>
        <a:spcAft>
          <a:spcPct val="0"/>
        </a:spcAft>
        <a:defRPr sz="3200" b="1">
          <a:solidFill>
            <a:schemeClr val="bg1"/>
          </a:solidFill>
          <a:latin typeface="Verdana" pitchFamily="34" charset="0"/>
        </a:defRPr>
      </a:lvl5pPr>
      <a:lvl6pPr marL="457200" algn="l" rtl="0" eaLnBrk="1" fontAlgn="base" hangingPunct="1">
        <a:spcBef>
          <a:spcPct val="0"/>
        </a:spcBef>
        <a:spcAft>
          <a:spcPct val="0"/>
        </a:spcAft>
        <a:defRPr sz="3200" b="1">
          <a:solidFill>
            <a:schemeClr val="bg1"/>
          </a:solidFill>
          <a:latin typeface="Verdana" pitchFamily="34" charset="0"/>
        </a:defRPr>
      </a:lvl6pPr>
      <a:lvl7pPr marL="914400" algn="l" rtl="0" eaLnBrk="1" fontAlgn="base" hangingPunct="1">
        <a:spcBef>
          <a:spcPct val="0"/>
        </a:spcBef>
        <a:spcAft>
          <a:spcPct val="0"/>
        </a:spcAft>
        <a:defRPr sz="3200" b="1">
          <a:solidFill>
            <a:schemeClr val="bg1"/>
          </a:solidFill>
          <a:latin typeface="Verdana" pitchFamily="34" charset="0"/>
        </a:defRPr>
      </a:lvl7pPr>
      <a:lvl8pPr marL="1371600" algn="l" rtl="0" eaLnBrk="1" fontAlgn="base" hangingPunct="1">
        <a:spcBef>
          <a:spcPct val="0"/>
        </a:spcBef>
        <a:spcAft>
          <a:spcPct val="0"/>
        </a:spcAft>
        <a:defRPr sz="3200" b="1">
          <a:solidFill>
            <a:schemeClr val="bg1"/>
          </a:solidFill>
          <a:latin typeface="Verdana" pitchFamily="34" charset="0"/>
        </a:defRPr>
      </a:lvl8pPr>
      <a:lvl9pPr marL="1828800" algn="l" rtl="0" eaLnBrk="1" fontAlgn="base" hangingPunct="1">
        <a:spcBef>
          <a:spcPct val="0"/>
        </a:spcBef>
        <a:spcAft>
          <a:spcPct val="0"/>
        </a:spcAft>
        <a:defRPr sz="3200" b="1">
          <a:solidFill>
            <a:schemeClr val="bg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1"/>
          </a:solidFill>
          <a:latin typeface="Arial" charset="0"/>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4.jpe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4.jpe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4.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3.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jpe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a:xfrm>
            <a:off x="228600" y="1828800"/>
            <a:ext cx="8915400" cy="1470025"/>
          </a:xfrm>
        </p:spPr>
        <p:txBody>
          <a:bodyPr/>
          <a:lstStyle/>
          <a:p>
            <a:pPr algn="ctr"/>
            <a:r>
              <a:rPr lang="en-US" sz="4000">
                <a:solidFill>
                  <a:schemeClr val="bg1"/>
                </a:solidFill>
                <a:latin typeface="Tahoma" pitchFamily="34" charset="0"/>
                <a:ea typeface="Tahoma" pitchFamily="34" charset="0"/>
                <a:cs typeface="Tahoma" pitchFamily="34" charset="0"/>
              </a:rPr>
              <a:t>HỆ THỐNG </a:t>
            </a:r>
            <a:br>
              <a:rPr lang="en-US" sz="4000">
                <a:solidFill>
                  <a:schemeClr val="bg1"/>
                </a:solidFill>
                <a:latin typeface="Tahoma" pitchFamily="34" charset="0"/>
                <a:ea typeface="Tahoma" pitchFamily="34" charset="0"/>
                <a:cs typeface="Tahoma" pitchFamily="34" charset="0"/>
              </a:rPr>
            </a:br>
            <a:r>
              <a:rPr lang="en-US" sz="4000">
                <a:solidFill>
                  <a:schemeClr val="bg1"/>
                </a:solidFill>
                <a:latin typeface="Tahoma" pitchFamily="34" charset="0"/>
                <a:ea typeface="Tahoma" pitchFamily="34" charset="0"/>
                <a:cs typeface="Tahoma" pitchFamily="34" charset="0"/>
              </a:rPr>
              <a:t>QUẢN LÝ CHẤT LƯỢNG THEO</a:t>
            </a:r>
            <a:br>
              <a:rPr lang="en-US" sz="4000">
                <a:solidFill>
                  <a:schemeClr val="bg1"/>
                </a:solidFill>
                <a:latin typeface="Tahoma" pitchFamily="34" charset="0"/>
                <a:ea typeface="Tahoma" pitchFamily="34" charset="0"/>
                <a:cs typeface="Tahoma" pitchFamily="34" charset="0"/>
              </a:rPr>
            </a:br>
            <a:r>
              <a:rPr lang="en-US" sz="4000">
                <a:solidFill>
                  <a:schemeClr val="bg1"/>
                </a:solidFill>
                <a:latin typeface="Tahoma" pitchFamily="34" charset="0"/>
                <a:ea typeface="Tahoma" pitchFamily="34" charset="0"/>
                <a:cs typeface="Tahoma" pitchFamily="34" charset="0"/>
              </a:rPr>
              <a:t> TIÊU CHUẨN ISO 9001:2015</a:t>
            </a:r>
          </a:p>
        </p:txBody>
      </p:sp>
      <p:sp>
        <p:nvSpPr>
          <p:cNvPr id="5" name="Rectangle 6"/>
          <p:cNvSpPr>
            <a:spLocks noGrp="1" noChangeArrowheads="1"/>
          </p:cNvSpPr>
          <p:nvPr>
            <p:ph type="subTitle" idx="1"/>
          </p:nvPr>
        </p:nvSpPr>
        <p:spPr>
          <a:xfrm>
            <a:off x="34377" y="304800"/>
            <a:ext cx="8957223" cy="376237"/>
          </a:xfrm>
          <a:noFill/>
          <a:ln/>
          <a:extLst>
            <a:ext uri="{91240B29-F687-4F45-9708-019B960494DF}">
              <a14:hiddenLine xmlns:a14="http://schemas.microsoft.com/office/drawing/2010/main" w="9525">
                <a:solidFill>
                  <a:schemeClr val="tx1"/>
                </a:solidFill>
                <a:miter lim="800000"/>
                <a:headEnd/>
                <a:tailEnd/>
              </a14:hiddenLine>
            </a:ext>
          </a:extLst>
        </p:spPr>
        <p:txBody>
          <a:bodyPr/>
          <a:lstStyle/>
          <a:p>
            <a:pPr algn="ctr"/>
            <a:r>
              <a:rPr lang="en-US" sz="2800" b="1">
                <a:solidFill>
                  <a:schemeClr val="tx2"/>
                </a:solidFill>
                <a:effectLst>
                  <a:outerShdw blurRad="38100" dist="38100" dir="2700000" algn="tl">
                    <a:srgbClr val="000000">
                      <a:alpha val="43137"/>
                    </a:srgbClr>
                  </a:outerShdw>
                </a:effectLst>
                <a:latin typeface="Tahoma" pitchFamily="34" charset="0"/>
                <a:ea typeface="Tahoma" pitchFamily="34" charset="0"/>
                <a:cs typeface="Tahoma" pitchFamily="34" charset="0"/>
              </a:rPr>
              <a:t>TRƯỜNG CAO ĐẲNG LÝ TỰ TRỌNG TP.HCM</a:t>
            </a:r>
            <a:endParaRPr lang="en-US" sz="2400">
              <a:solidFill>
                <a:schemeClr val="tx2"/>
              </a:solidFill>
              <a:effectLst>
                <a:outerShdw blurRad="38100" dist="38100" dir="2700000" algn="tl">
                  <a:srgbClr val="000000">
                    <a:alpha val="43137"/>
                  </a:srgbClr>
                </a:outerShdw>
              </a:effectLst>
              <a:latin typeface="Tahoma" pitchFamily="34" charset="0"/>
              <a:ea typeface="Tahoma" pitchFamily="34" charset="0"/>
              <a:cs typeface="Tahoma" pitchFamily="34" charset="0"/>
            </a:endParaRPr>
          </a:p>
        </p:txBody>
      </p:sp>
      <p:grpSp>
        <p:nvGrpSpPr>
          <p:cNvPr id="15" name="Group 14"/>
          <p:cNvGrpSpPr/>
          <p:nvPr/>
        </p:nvGrpSpPr>
        <p:grpSpPr>
          <a:xfrm>
            <a:off x="2914981" y="3730832"/>
            <a:ext cx="3089103" cy="3020614"/>
            <a:chOff x="2914981" y="3730832"/>
            <a:chExt cx="3089103" cy="3020614"/>
          </a:xfrm>
        </p:grpSpPr>
        <p:sp>
          <p:nvSpPr>
            <p:cNvPr id="7" name="Oval 19"/>
            <p:cNvSpPr>
              <a:spLocks noChangeArrowheads="1"/>
            </p:cNvSpPr>
            <p:nvPr/>
          </p:nvSpPr>
          <p:spPr bwMode="ltGray">
            <a:xfrm>
              <a:off x="3495301" y="5675299"/>
              <a:ext cx="2508783" cy="1076147"/>
            </a:xfrm>
            <a:prstGeom prst="ellipse">
              <a:avLst/>
            </a:prstGeom>
            <a:gradFill rotWithShape="1">
              <a:gsLst>
                <a:gs pos="0">
                  <a:schemeClr val="accent2"/>
                </a:gs>
                <a:gs pos="100000">
                  <a:schemeClr val="accent2">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 name="Oval 24"/>
            <p:cNvSpPr>
              <a:spLocks noChangeArrowheads="1"/>
            </p:cNvSpPr>
            <p:nvPr/>
          </p:nvSpPr>
          <p:spPr bwMode="gray">
            <a:xfrm>
              <a:off x="2914981" y="3730832"/>
              <a:ext cx="2749724" cy="2891552"/>
            </a:xfrm>
            <a:prstGeom prst="ellipse">
              <a:avLst/>
            </a:prstGeom>
            <a:solidFill>
              <a:schemeClr val="bg1"/>
            </a:solidFill>
            <a:ln>
              <a:noFill/>
            </a:ln>
            <a:effectLst>
              <a:outerShdw dist="172739" dir="3238358"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9" name="Freeform 25" descr="1"/>
            <p:cNvSpPr>
              <a:spLocks/>
            </p:cNvSpPr>
            <p:nvPr/>
          </p:nvSpPr>
          <p:spPr bwMode="gray">
            <a:xfrm>
              <a:off x="3419363" y="3826679"/>
              <a:ext cx="1696897" cy="1304853"/>
            </a:xfrm>
            <a:custGeom>
              <a:avLst/>
              <a:gdLst>
                <a:gd name="T0" fmla="*/ 905 w 1810"/>
                <a:gd name="T1" fmla="*/ 1375 h 1375"/>
                <a:gd name="T2" fmla="*/ 1810 w 1810"/>
                <a:gd name="T3" fmla="*/ 395 h 1375"/>
                <a:gd name="T4" fmla="*/ 876 w 1810"/>
                <a:gd name="T5" fmla="*/ 24 h 1375"/>
                <a:gd name="T6" fmla="*/ 0 w 1810"/>
                <a:gd name="T7" fmla="*/ 396 h 1375"/>
                <a:gd name="T8" fmla="*/ 905 w 1810"/>
                <a:gd name="T9" fmla="*/ 1375 h 1375"/>
              </a:gdLst>
              <a:ahLst/>
              <a:cxnLst>
                <a:cxn ang="0">
                  <a:pos x="T0" y="T1"/>
                </a:cxn>
                <a:cxn ang="0">
                  <a:pos x="T2" y="T3"/>
                </a:cxn>
                <a:cxn ang="0">
                  <a:pos x="T4" y="T5"/>
                </a:cxn>
                <a:cxn ang="0">
                  <a:pos x="T6" y="T7"/>
                </a:cxn>
                <a:cxn ang="0">
                  <a:pos x="T8" y="T9"/>
                </a:cxn>
              </a:cxnLst>
              <a:rect l="0" t="0" r="r" b="b"/>
              <a:pathLst>
                <a:path w="1810" h="1375">
                  <a:moveTo>
                    <a:pt x="905" y="1375"/>
                  </a:moveTo>
                  <a:lnTo>
                    <a:pt x="1810" y="395"/>
                  </a:lnTo>
                  <a:cubicBezTo>
                    <a:pt x="1612" y="176"/>
                    <a:pt x="1300" y="0"/>
                    <a:pt x="876" y="24"/>
                  </a:cubicBezTo>
                  <a:cubicBezTo>
                    <a:pt x="452" y="48"/>
                    <a:pt x="252" y="149"/>
                    <a:pt x="0" y="396"/>
                  </a:cubicBezTo>
                  <a:lnTo>
                    <a:pt x="905" y="1375"/>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 name="Freeform 26" descr="2"/>
            <p:cNvSpPr>
              <a:spLocks/>
            </p:cNvSpPr>
            <p:nvPr/>
          </p:nvSpPr>
          <p:spPr bwMode="gray">
            <a:xfrm>
              <a:off x="2974045" y="4264161"/>
              <a:ext cx="1242203" cy="1812558"/>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Freeform 27" descr="55282"/>
            <p:cNvSpPr>
              <a:spLocks/>
            </p:cNvSpPr>
            <p:nvPr/>
          </p:nvSpPr>
          <p:spPr bwMode="gray">
            <a:xfrm>
              <a:off x="3393112" y="5210297"/>
              <a:ext cx="1749398" cy="1326679"/>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30" descr="4"/>
            <p:cNvSpPr>
              <a:spLocks/>
            </p:cNvSpPr>
            <p:nvPr/>
          </p:nvSpPr>
          <p:spPr bwMode="gray">
            <a:xfrm>
              <a:off x="4302499" y="4247079"/>
              <a:ext cx="1263766" cy="1862854"/>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Oval 31"/>
            <p:cNvSpPr>
              <a:spLocks noChangeArrowheads="1"/>
            </p:cNvSpPr>
            <p:nvPr/>
          </p:nvSpPr>
          <p:spPr bwMode="gray">
            <a:xfrm>
              <a:off x="3818743" y="4746244"/>
              <a:ext cx="977826" cy="989789"/>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14" name="Picture 13"/>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3670062" y="4893336"/>
              <a:ext cx="1275186" cy="675205"/>
            </a:xfrm>
            <a:prstGeom prst="rect">
              <a:avLst/>
            </a:prstGeom>
          </p:spPr>
        </p:pic>
      </p:grpSp>
    </p:spTree>
    <p:extLst>
      <p:ext uri="{BB962C8B-B14F-4D97-AF65-F5344CB8AC3E}">
        <p14:creationId xmlns:p14="http://schemas.microsoft.com/office/powerpoint/2010/main" val="427946410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BỐI CẢNH CỦA TRƯỜNG</a:t>
            </a:r>
          </a:p>
        </p:txBody>
      </p:sp>
      <p:sp>
        <p:nvSpPr>
          <p:cNvPr id="3" name="Content Placeholder 2"/>
          <p:cNvSpPr>
            <a:spLocks noGrp="1"/>
          </p:cNvSpPr>
          <p:nvPr>
            <p:ph idx="1"/>
          </p:nvPr>
        </p:nvSpPr>
        <p:spPr>
          <a:xfrm>
            <a:off x="190500" y="1241425"/>
            <a:ext cx="8801100" cy="5248275"/>
          </a:xfrm>
        </p:spPr>
        <p:txBody>
          <a:bodyPr/>
          <a:lstStyle/>
          <a:p>
            <a:pPr marL="0" indent="0" algn="just">
              <a:buNone/>
            </a:pPr>
            <a:r>
              <a:rPr lang="en-US" sz="3200"/>
              <a:t>Trường Cao đẳng Lý Tự Trọng TP. Hồ Chí Minh (Ly Tu Trong College of Ho Chi Minh City) được thành lập theo Quyết định số 1130/QĐ-LĐTBXH ngày 17/7/2017 của Bộ Lao động – Thương binh và Xã hội;</a:t>
            </a:r>
          </a:p>
          <a:p>
            <a:pPr marL="0" lvl="0" indent="0" algn="just">
              <a:spcBef>
                <a:spcPts val="600"/>
              </a:spcBef>
              <a:spcAft>
                <a:spcPts val="600"/>
              </a:spcAft>
              <a:buNone/>
            </a:pPr>
            <a:r>
              <a:rPr lang="en-US" sz="3200"/>
              <a:t>    Số 390 Hoàng Văn Thụ, Phường 4, Quận Tân Bình, TP. HCM </a:t>
            </a:r>
          </a:p>
          <a:p>
            <a:pPr marL="0" lvl="0" indent="0" algn="just">
              <a:spcBef>
                <a:spcPts val="600"/>
              </a:spcBef>
              <a:spcAft>
                <a:spcPts val="600"/>
              </a:spcAft>
              <a:buNone/>
            </a:pPr>
            <a:r>
              <a:rPr lang="en-US" sz="3200"/>
              <a:t>    +84 (028) 3811 0521</a:t>
            </a:r>
          </a:p>
          <a:p>
            <a:pPr marL="0" lvl="0" indent="0" algn="just">
              <a:spcBef>
                <a:spcPts val="600"/>
              </a:spcBef>
              <a:spcAft>
                <a:spcPts val="600"/>
              </a:spcAft>
              <a:buNone/>
            </a:pPr>
            <a:r>
              <a:rPr lang="en-US" sz="3200"/>
              <a:t> + +84 (028) 3811 8676</a:t>
            </a:r>
          </a:p>
          <a:p>
            <a:pPr marL="0" lvl="0" indent="0" algn="just">
              <a:spcBef>
                <a:spcPts val="600"/>
              </a:spcBef>
              <a:spcAft>
                <a:spcPts val="600"/>
              </a:spcAft>
              <a:buNone/>
            </a:pPr>
            <a:r>
              <a:rPr lang="en-US" sz="3200"/>
              <a:t>     http://lttc.edu.vn</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 y="3886200"/>
            <a:ext cx="419100" cy="4191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 y="4953000"/>
            <a:ext cx="419100" cy="419100"/>
          </a:xfrm>
          <a:prstGeom prst="rect">
            <a:avLst/>
          </a:prstGeom>
        </p:spPr>
      </p:pic>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l="23819" r="20315"/>
          <a:stretch/>
        </p:blipFill>
        <p:spPr>
          <a:xfrm>
            <a:off x="152400" y="5589011"/>
            <a:ext cx="457200" cy="472785"/>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2400" y="6248400"/>
            <a:ext cx="457200" cy="457200"/>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953000" y="4491228"/>
            <a:ext cx="3886200" cy="216103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5497684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077200" cy="563563"/>
          </a:xfrm>
        </p:spPr>
        <p:txBody>
          <a:bodyPr/>
          <a:lstStyle/>
          <a:p>
            <a:r>
              <a:rPr lang="en-US"/>
              <a:t>SƠ ĐỒ TỔ CHỨC CỦA HỆ THỐNG</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295400" y="1143000"/>
            <a:ext cx="6553200" cy="5719015"/>
          </a:xfrm>
        </p:spPr>
      </p:pic>
    </p:spTree>
    <p:extLst>
      <p:ext uri="{BB962C8B-B14F-4D97-AF65-F5344CB8AC3E}">
        <p14:creationId xmlns:p14="http://schemas.microsoft.com/office/powerpoint/2010/main" val="296910704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763000" cy="563563"/>
          </a:xfrm>
        </p:spPr>
        <p:txBody>
          <a:bodyPr/>
          <a:lstStyle/>
          <a:p>
            <a:r>
              <a:rPr lang="en-US"/>
              <a:t>DANH MỤC CÁC BÊN QUAN TÂM</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313190712"/>
              </p:ext>
            </p:extLst>
          </p:nvPr>
        </p:nvGraphicFramePr>
        <p:xfrm>
          <a:off x="152400" y="1241425"/>
          <a:ext cx="8763001" cy="5374735"/>
        </p:xfrm>
        <a:graphic>
          <a:graphicData uri="http://schemas.openxmlformats.org/drawingml/2006/table">
            <a:tbl>
              <a:tblPr>
                <a:tableStyleId>{616DA210-FB5B-4158-B5E0-FEB733F419BA}</a:tableStyleId>
              </a:tblPr>
              <a:tblGrid>
                <a:gridCol w="414000">
                  <a:extLst>
                    <a:ext uri="{9D8B030D-6E8A-4147-A177-3AD203B41FA5}">
                      <a16:colId xmlns:a16="http://schemas.microsoft.com/office/drawing/2014/main" xmlns="" val="20000"/>
                    </a:ext>
                  </a:extLst>
                </a:gridCol>
                <a:gridCol w="2176800">
                  <a:extLst>
                    <a:ext uri="{9D8B030D-6E8A-4147-A177-3AD203B41FA5}">
                      <a16:colId xmlns:a16="http://schemas.microsoft.com/office/drawing/2014/main" xmlns="" val="20001"/>
                    </a:ext>
                  </a:extLst>
                </a:gridCol>
                <a:gridCol w="1524000">
                  <a:extLst>
                    <a:ext uri="{9D8B030D-6E8A-4147-A177-3AD203B41FA5}">
                      <a16:colId xmlns:a16="http://schemas.microsoft.com/office/drawing/2014/main" xmlns="" val="20002"/>
                    </a:ext>
                  </a:extLst>
                </a:gridCol>
                <a:gridCol w="838200">
                  <a:extLst>
                    <a:ext uri="{9D8B030D-6E8A-4147-A177-3AD203B41FA5}">
                      <a16:colId xmlns:a16="http://schemas.microsoft.com/office/drawing/2014/main" xmlns="" val="20003"/>
                    </a:ext>
                  </a:extLst>
                </a:gridCol>
                <a:gridCol w="2971800">
                  <a:extLst>
                    <a:ext uri="{9D8B030D-6E8A-4147-A177-3AD203B41FA5}">
                      <a16:colId xmlns:a16="http://schemas.microsoft.com/office/drawing/2014/main" xmlns="" val="20004"/>
                    </a:ext>
                  </a:extLst>
                </a:gridCol>
                <a:gridCol w="838201">
                  <a:extLst>
                    <a:ext uri="{9D8B030D-6E8A-4147-A177-3AD203B41FA5}">
                      <a16:colId xmlns:a16="http://schemas.microsoft.com/office/drawing/2014/main" xmlns="" val="20005"/>
                    </a:ext>
                  </a:extLst>
                </a:gridCol>
              </a:tblGrid>
              <a:tr h="342173">
                <a:tc>
                  <a:txBody>
                    <a:bodyPr/>
                    <a:lstStyle/>
                    <a:p>
                      <a:pPr algn="ctr" fontAlgn="ctr"/>
                      <a:r>
                        <a:rPr lang="en-US" sz="1400" b="1" u="none" strike="noStrike" dirty="0">
                          <a:solidFill>
                            <a:schemeClr val="bg1"/>
                          </a:solidFill>
                          <a:effectLst/>
                        </a:rPr>
                        <a:t>STT</a:t>
                      </a:r>
                      <a:endParaRPr lang="en-US" sz="1400" b="1" i="0" u="none" strike="noStrike" dirty="0">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Bên quan tâm</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Vấn đề</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Nội bộ/ </a:t>
                      </a:r>
                      <a:br>
                        <a:rPr lang="en-US" sz="1400" b="1" u="none" strike="noStrike">
                          <a:solidFill>
                            <a:schemeClr val="bg1"/>
                          </a:solidFill>
                          <a:effectLst/>
                        </a:rPr>
                      </a:br>
                      <a:r>
                        <a:rPr lang="en-US" sz="1400" b="1" u="none" strike="noStrike">
                          <a:solidFill>
                            <a:schemeClr val="bg1"/>
                          </a:solidFill>
                          <a:effectLst/>
                        </a:rPr>
                        <a:t>bên ngoài</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Nhu cầu và Mong đợi của Bên Quan tâm</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Bộ phận/ Chức năng</a:t>
                      </a:r>
                      <a:endParaRPr lang="vi-VN" sz="1400" b="1" i="0" u="none" strike="noStrike">
                        <a:solidFill>
                          <a:schemeClr val="bg1"/>
                        </a:solidFill>
                        <a:effectLst/>
                        <a:latin typeface="Times New Roman"/>
                      </a:endParaRPr>
                    </a:p>
                  </a:txBody>
                  <a:tcPr marL="8147" marR="8147" marT="8147" marB="0" anchor="ctr">
                    <a:solidFill>
                      <a:srgbClr val="0070C0"/>
                    </a:solidFill>
                  </a:tcPr>
                </a:tc>
                <a:extLst>
                  <a:ext uri="{0D108BD9-81ED-4DB2-BD59-A6C34878D82A}">
                    <a16:rowId xmlns:a16="http://schemas.microsoft.com/office/drawing/2014/main" xmlns="" val="10000"/>
                  </a:ext>
                </a:extLst>
              </a:tr>
              <a:tr h="946677">
                <a:tc>
                  <a:txBody>
                    <a:bodyPr/>
                    <a:lstStyle/>
                    <a:p>
                      <a:pPr algn="ctr" fontAlgn="ctr"/>
                      <a:r>
                        <a:rPr lang="en-US" sz="1400" u="none" strike="noStrike">
                          <a:effectLst/>
                        </a:rPr>
                        <a:t>1</a:t>
                      </a:r>
                      <a:endParaRPr lang="en-US" sz="1400" b="0" i="0" u="none" strike="noStrike">
                        <a:solidFill>
                          <a:srgbClr val="000000"/>
                        </a:solidFill>
                        <a:effectLst/>
                        <a:latin typeface="Times New Roman"/>
                      </a:endParaRPr>
                    </a:p>
                  </a:txBody>
                  <a:tcPr marL="8147" marR="8147" marT="8147" marB="0" anchor="ctr"/>
                </a:tc>
                <a:tc>
                  <a:txBody>
                    <a:bodyPr/>
                    <a:lstStyle/>
                    <a:p>
                      <a:pPr algn="l" fontAlgn="t"/>
                      <a:r>
                        <a:rPr lang="vi-VN" sz="1400" u="none" strike="noStrike">
                          <a:effectLst/>
                        </a:rPr>
                        <a:t>Các cơ quan Luật Pháp:</a:t>
                      </a:r>
                      <a:br>
                        <a:rPr lang="vi-VN" sz="1400" u="none" strike="noStrike">
                          <a:effectLst/>
                        </a:rPr>
                      </a:br>
                      <a:r>
                        <a:rPr lang="vi-VN" sz="1400" u="none" strike="noStrike">
                          <a:effectLst/>
                        </a:rPr>
                        <a:t>Bộ Lao Động - Thương Binh - Xã Hội</a:t>
                      </a:r>
                      <a:endParaRPr lang="vi-VN" sz="1400" b="0" i="0" u="none" strike="noStrike">
                        <a:solidFill>
                          <a:srgbClr val="000000"/>
                        </a:solidFill>
                        <a:effectLst/>
                        <a:latin typeface="Times New Roman"/>
                      </a:endParaRPr>
                    </a:p>
                  </a:txBody>
                  <a:tcPr marL="8147" marR="8147" marT="8147" marB="0" anchor="ctr"/>
                </a:tc>
                <a:tc>
                  <a:txBody>
                    <a:bodyPr/>
                    <a:lstStyle/>
                    <a:p>
                      <a:pPr algn="l" fontAlgn="t"/>
                      <a:r>
                        <a:rPr lang="vi-VN" sz="1400" u="none" strike="noStrike">
                          <a:effectLst/>
                        </a:rPr>
                        <a:t>Các yêu cầu luật định, chế định liên quan đến Giáo dục nghề nghiệp</a:t>
                      </a:r>
                      <a:endParaRPr lang="vi-VN" sz="1400" b="0" i="0" u="none" strike="noStrike">
                        <a:solidFill>
                          <a:srgbClr val="000000"/>
                        </a:solidFill>
                        <a:effectLst/>
                        <a:latin typeface="Times New Roman"/>
                      </a:endParaRPr>
                    </a:p>
                  </a:txBody>
                  <a:tcPr marL="8147" marR="8147" marT="8147" marB="0" anchor="ctr"/>
                </a:tc>
                <a:tc>
                  <a:txBody>
                    <a:bodyPr/>
                    <a:lstStyle/>
                    <a:p>
                      <a:pPr algn="l" fontAlgn="t"/>
                      <a:r>
                        <a:rPr lang="en-US" sz="1400" u="none" strike="noStrike">
                          <a:effectLst/>
                        </a:rPr>
                        <a:t>Bên ngoài</a:t>
                      </a:r>
                      <a:endParaRPr lang="en-US" sz="1400" b="0" i="0" u="none" strike="noStrike">
                        <a:solidFill>
                          <a:srgbClr val="000000"/>
                        </a:solidFill>
                        <a:effectLst/>
                        <a:latin typeface="Times New Roman"/>
                      </a:endParaRPr>
                    </a:p>
                  </a:txBody>
                  <a:tcPr marL="8147" marR="8147" marT="8147" marB="0" anchor="ctr"/>
                </a:tc>
                <a:tc>
                  <a:txBody>
                    <a:bodyPr/>
                    <a:lstStyle/>
                    <a:p>
                      <a:pPr algn="l" fontAlgn="t"/>
                      <a:r>
                        <a:rPr lang="vi-VN" sz="1400" u="none" strike="noStrike">
                          <a:effectLst/>
                        </a:rPr>
                        <a:t>Tuân thủ yêu cầu luật định như: </a:t>
                      </a:r>
                      <a:br>
                        <a:rPr lang="vi-VN" sz="1400" u="none" strike="noStrike">
                          <a:effectLst/>
                        </a:rPr>
                      </a:br>
                      <a:r>
                        <a:rPr lang="vi-VN" sz="1400" u="none" strike="noStrike">
                          <a:effectLst/>
                        </a:rPr>
                        <a:t>Thông tư 15/2017</a:t>
                      </a:r>
                      <a:br>
                        <a:rPr lang="vi-VN" sz="1400" u="none" strike="noStrike">
                          <a:effectLst/>
                        </a:rPr>
                      </a:br>
                      <a:r>
                        <a:rPr lang="vi-VN" sz="1400" u="none" strike="noStrike">
                          <a:effectLst/>
                        </a:rPr>
                        <a:t>Thông tư 46/2017</a:t>
                      </a:r>
                      <a:br>
                        <a:rPr lang="vi-VN" sz="1400" u="none" strike="noStrike">
                          <a:effectLst/>
                        </a:rPr>
                      </a:br>
                      <a:r>
                        <a:rPr lang="vi-VN" sz="1400" u="none" strike="noStrike">
                          <a:effectLst/>
                        </a:rPr>
                        <a:t>Quyết định 761/2014 </a:t>
                      </a:r>
                      <a:br>
                        <a:rPr lang="vi-VN" sz="1400" u="none" strike="noStrike">
                          <a:effectLst/>
                        </a:rPr>
                      </a:br>
                      <a:endParaRPr lang="vi-VN" sz="1400" b="0" i="0" u="none" strike="noStrike">
                        <a:solidFill>
                          <a:srgbClr val="000000"/>
                        </a:solidFill>
                        <a:effectLst/>
                        <a:latin typeface="Times New Roman"/>
                      </a:endParaRPr>
                    </a:p>
                  </a:txBody>
                  <a:tcPr marL="8147" marR="8147" marT="8147" marB="0" anchor="ctr"/>
                </a:tc>
                <a:tc>
                  <a:txBody>
                    <a:bodyPr/>
                    <a:lstStyle/>
                    <a:p>
                      <a:pPr algn="ctr" fontAlgn="ctr"/>
                      <a:r>
                        <a:rPr lang="en-US" sz="1400" u="none" strike="noStrike">
                          <a:effectLst/>
                        </a:rPr>
                        <a:t>HR</a:t>
                      </a:r>
                      <a:br>
                        <a:rPr lang="en-US" sz="1400" u="none" strike="noStrike">
                          <a:effectLst/>
                        </a:rPr>
                      </a:br>
                      <a:r>
                        <a:rPr lang="en-US" sz="1400" u="none" strike="noStrike">
                          <a:effectLst/>
                        </a:rPr>
                        <a:t>ADM</a:t>
                      </a:r>
                      <a:br>
                        <a:rPr lang="en-US" sz="1400" u="none" strike="noStrike">
                          <a:effectLst/>
                        </a:rPr>
                      </a:br>
                      <a:r>
                        <a:rPr lang="en-US" sz="1400" u="none" strike="noStrike">
                          <a:effectLst/>
                        </a:rPr>
                        <a:t>QA</a:t>
                      </a:r>
                      <a:endParaRPr lang="en-US" sz="1400" b="0" i="0" u="none" strike="noStrike">
                        <a:solidFill>
                          <a:srgbClr val="000000"/>
                        </a:solidFill>
                        <a:effectLst/>
                        <a:latin typeface="Times New Roman"/>
                      </a:endParaRPr>
                    </a:p>
                  </a:txBody>
                  <a:tcPr marL="8147" marR="8147" marT="8147" marB="0" anchor="ctr"/>
                </a:tc>
                <a:extLst>
                  <a:ext uri="{0D108BD9-81ED-4DB2-BD59-A6C34878D82A}">
                    <a16:rowId xmlns:a16="http://schemas.microsoft.com/office/drawing/2014/main" xmlns="" val="10001"/>
                  </a:ext>
                </a:extLst>
              </a:tr>
              <a:tr h="1050958">
                <a:tc>
                  <a:txBody>
                    <a:bodyPr/>
                    <a:lstStyle/>
                    <a:p>
                      <a:pPr algn="ctr" fontAlgn="ctr"/>
                      <a:r>
                        <a:rPr lang="en-US" sz="1400" u="none" strike="noStrike">
                          <a:effectLst/>
                        </a:rPr>
                        <a:t>2</a:t>
                      </a:r>
                      <a:endParaRPr lang="en-US" sz="1400" b="0" i="0" u="none" strike="noStrike">
                        <a:solidFill>
                          <a:srgbClr val="000000"/>
                        </a:solidFill>
                        <a:effectLst/>
                        <a:latin typeface="Times New Roman"/>
                      </a:endParaRPr>
                    </a:p>
                  </a:txBody>
                  <a:tcPr marL="8147" marR="8147" marT="8147" marB="0" anchor="ctr">
                    <a:solidFill>
                      <a:schemeClr val="accent2">
                        <a:lumMod val="20000"/>
                        <a:lumOff val="80000"/>
                      </a:schemeClr>
                    </a:solidFill>
                  </a:tcPr>
                </a:tc>
                <a:tc>
                  <a:txBody>
                    <a:bodyPr/>
                    <a:lstStyle/>
                    <a:p>
                      <a:pPr algn="l" fontAlgn="t"/>
                      <a:r>
                        <a:rPr lang="en-US" sz="1400" u="none" strike="noStrike">
                          <a:effectLst/>
                        </a:rPr>
                        <a:t>Sinh viên</a:t>
                      </a:r>
                      <a:br>
                        <a:rPr lang="en-US" sz="1400" u="none" strike="noStrike">
                          <a:effectLst/>
                        </a:rPr>
                      </a:br>
                      <a:endParaRPr lang="en-US" sz="1400" b="0" i="0" u="none" strike="noStrike">
                        <a:solidFill>
                          <a:srgbClr val="000000"/>
                        </a:solidFill>
                        <a:effectLst/>
                        <a:latin typeface="Times New Roman"/>
                      </a:endParaRPr>
                    </a:p>
                  </a:txBody>
                  <a:tcPr marL="8147" marR="8147" marT="8147" marB="0" anchor="ctr">
                    <a:solidFill>
                      <a:schemeClr val="accent2">
                        <a:lumMod val="20000"/>
                        <a:lumOff val="80000"/>
                      </a:schemeClr>
                    </a:solidFill>
                  </a:tcPr>
                </a:tc>
                <a:tc>
                  <a:txBody>
                    <a:bodyPr/>
                    <a:lstStyle/>
                    <a:p>
                      <a:pPr algn="l" fontAlgn="t"/>
                      <a:r>
                        <a:rPr lang="vi-VN" sz="1400" u="none" strike="noStrike">
                          <a:effectLst/>
                        </a:rPr>
                        <a:t>Sử dụng dich vụ của Trường</a:t>
                      </a:r>
                      <a:endParaRPr lang="vi-VN" sz="1400" b="0" i="0" u="none" strike="noStrike">
                        <a:solidFill>
                          <a:srgbClr val="000000"/>
                        </a:solidFill>
                        <a:effectLst/>
                        <a:latin typeface="Times New Roman"/>
                      </a:endParaRPr>
                    </a:p>
                  </a:txBody>
                  <a:tcPr marL="8147" marR="8147" marT="8147" marB="0" anchor="ctr">
                    <a:solidFill>
                      <a:schemeClr val="accent2">
                        <a:lumMod val="20000"/>
                        <a:lumOff val="80000"/>
                      </a:schemeClr>
                    </a:solidFill>
                  </a:tcPr>
                </a:tc>
                <a:tc>
                  <a:txBody>
                    <a:bodyPr/>
                    <a:lstStyle/>
                    <a:p>
                      <a:pPr algn="l" fontAlgn="t"/>
                      <a:r>
                        <a:rPr lang="en-US" sz="1400" u="none" strike="noStrike">
                          <a:effectLst/>
                        </a:rPr>
                        <a:t>Bên ngoài</a:t>
                      </a:r>
                      <a:endParaRPr lang="en-US" sz="1400" b="0" i="0" u="none" strike="noStrike">
                        <a:solidFill>
                          <a:srgbClr val="000000"/>
                        </a:solidFill>
                        <a:effectLst/>
                        <a:latin typeface="Times New Roman"/>
                      </a:endParaRPr>
                    </a:p>
                  </a:txBody>
                  <a:tcPr marL="8147" marR="8147" marT="8147" marB="0" anchor="ctr">
                    <a:solidFill>
                      <a:schemeClr val="accent2">
                        <a:lumMod val="20000"/>
                        <a:lumOff val="80000"/>
                      </a:schemeClr>
                    </a:solidFill>
                  </a:tcPr>
                </a:tc>
                <a:tc>
                  <a:txBody>
                    <a:bodyPr/>
                    <a:lstStyle/>
                    <a:p>
                      <a:pPr algn="l" fontAlgn="t"/>
                      <a:r>
                        <a:rPr lang="vi-VN" sz="1400" u="none" strike="noStrike" dirty="0">
                          <a:effectLst/>
                        </a:rPr>
                        <a:t>Sinh viên tốt nghiệp có trình độ KỸ SƯ THỰC </a:t>
                      </a:r>
                      <a:r>
                        <a:rPr lang="vi-VN" sz="1400" u="none" strike="noStrike" dirty="0" smtClean="0">
                          <a:effectLst/>
                        </a:rPr>
                        <a:t>HÀNH, </a:t>
                      </a:r>
                      <a:r>
                        <a:rPr lang="vi-VN" sz="1400" u="none" strike="noStrike" dirty="0">
                          <a:effectLst/>
                        </a:rPr>
                        <a:t>có việc làm đúng ngành nghề sau khi tốt nghiệp</a:t>
                      </a:r>
                      <a:endParaRPr lang="vi-VN" sz="1400" b="0" i="0" u="none" strike="noStrike" dirty="0">
                        <a:solidFill>
                          <a:srgbClr val="000000"/>
                        </a:solidFill>
                        <a:effectLst/>
                        <a:latin typeface="Times New Roman"/>
                      </a:endParaRPr>
                    </a:p>
                  </a:txBody>
                  <a:tcPr marL="8147" marR="8147" marT="8147" marB="0" anchor="ctr">
                    <a:solidFill>
                      <a:schemeClr val="accent2">
                        <a:lumMod val="20000"/>
                        <a:lumOff val="80000"/>
                      </a:schemeClr>
                    </a:solidFill>
                  </a:tcPr>
                </a:tc>
                <a:tc>
                  <a:txBody>
                    <a:bodyPr/>
                    <a:lstStyle/>
                    <a:p>
                      <a:pPr algn="ctr" fontAlgn="ctr"/>
                      <a:r>
                        <a:rPr lang="en-US" sz="1400" u="none" strike="noStrike">
                          <a:effectLst/>
                        </a:rPr>
                        <a:t>ME</a:t>
                      </a:r>
                      <a:br>
                        <a:rPr lang="en-US" sz="1400" u="none" strike="noStrike">
                          <a:effectLst/>
                        </a:rPr>
                      </a:br>
                      <a:r>
                        <a:rPr lang="en-US" sz="1400" u="none" strike="noStrike">
                          <a:effectLst/>
                        </a:rPr>
                        <a:t>SDC</a:t>
                      </a:r>
                      <a:br>
                        <a:rPr lang="en-US" sz="1400" u="none" strike="noStrike">
                          <a:effectLst/>
                        </a:rPr>
                      </a:br>
                      <a:r>
                        <a:rPr lang="en-US" sz="1400" u="none" strike="noStrike">
                          <a:effectLst/>
                        </a:rPr>
                        <a:t>IT</a:t>
                      </a:r>
                      <a:br>
                        <a:rPr lang="en-US" sz="1400" u="none" strike="noStrike">
                          <a:effectLst/>
                        </a:rPr>
                      </a:br>
                      <a:r>
                        <a:rPr lang="en-US" sz="1400" u="none" strike="noStrike">
                          <a:effectLst/>
                        </a:rPr>
                        <a:t>EEE</a:t>
                      </a:r>
                      <a:br>
                        <a:rPr lang="en-US" sz="1400" u="none" strike="noStrike">
                          <a:effectLst/>
                        </a:rPr>
                      </a:br>
                      <a:r>
                        <a:rPr lang="en-US" sz="1400" u="none" strike="noStrike">
                          <a:effectLst/>
                        </a:rPr>
                        <a:t>AUTO</a:t>
                      </a:r>
                      <a:endParaRPr lang="en-US" sz="1400" b="0" i="0" u="none" strike="noStrike">
                        <a:solidFill>
                          <a:srgbClr val="000000"/>
                        </a:solidFill>
                        <a:effectLst/>
                        <a:latin typeface="Times New Roman"/>
                      </a:endParaRPr>
                    </a:p>
                  </a:txBody>
                  <a:tcPr marL="8147" marR="8147" marT="8147" marB="0" anchor="ctr">
                    <a:solidFill>
                      <a:schemeClr val="accent2">
                        <a:lumMod val="20000"/>
                        <a:lumOff val="80000"/>
                      </a:schemeClr>
                    </a:solidFill>
                  </a:tcPr>
                </a:tc>
                <a:extLst>
                  <a:ext uri="{0D108BD9-81ED-4DB2-BD59-A6C34878D82A}">
                    <a16:rowId xmlns:a16="http://schemas.microsoft.com/office/drawing/2014/main" xmlns="" val="10002"/>
                  </a:ext>
                </a:extLst>
              </a:tr>
              <a:tr h="1197604">
                <a:tc>
                  <a:txBody>
                    <a:bodyPr/>
                    <a:lstStyle/>
                    <a:p>
                      <a:pPr algn="ctr" fontAlgn="ctr"/>
                      <a:r>
                        <a:rPr lang="en-US" sz="1400" u="none" strike="noStrike">
                          <a:effectLst/>
                        </a:rPr>
                        <a:t>3</a:t>
                      </a:r>
                      <a:endParaRPr lang="en-US" sz="1400" b="0" i="0" u="none" strike="noStrike">
                        <a:solidFill>
                          <a:srgbClr val="000000"/>
                        </a:solidFill>
                        <a:effectLst/>
                        <a:latin typeface="Times New Roman"/>
                      </a:endParaRPr>
                    </a:p>
                  </a:txBody>
                  <a:tcPr marL="8147" marR="8147" marT="8147" marB="0" anchor="ctr"/>
                </a:tc>
                <a:tc>
                  <a:txBody>
                    <a:bodyPr/>
                    <a:lstStyle/>
                    <a:p>
                      <a:pPr algn="l" fontAlgn="t"/>
                      <a:r>
                        <a:rPr lang="en-US" sz="1400" u="none" strike="noStrike">
                          <a:effectLst/>
                        </a:rPr>
                        <a:t>Phụ huynh sinh viên</a:t>
                      </a:r>
                      <a:endParaRPr lang="en-US" sz="1400" b="0" i="0" u="none" strike="noStrike">
                        <a:solidFill>
                          <a:srgbClr val="000000"/>
                        </a:solidFill>
                        <a:effectLst/>
                        <a:latin typeface="Times New Roman"/>
                      </a:endParaRPr>
                    </a:p>
                  </a:txBody>
                  <a:tcPr marL="8147" marR="8147" marT="8147" marB="0" anchor="ctr"/>
                </a:tc>
                <a:tc>
                  <a:txBody>
                    <a:bodyPr/>
                    <a:lstStyle/>
                    <a:p>
                      <a:pPr algn="l" fontAlgn="t"/>
                      <a:r>
                        <a:rPr lang="vi-VN" sz="1400" u="none" strike="noStrike">
                          <a:effectLst/>
                        </a:rPr>
                        <a:t>Mua dịch vụ của Trường</a:t>
                      </a:r>
                      <a:endParaRPr lang="vi-VN" sz="1400" b="0" i="0" u="none" strike="noStrike">
                        <a:solidFill>
                          <a:srgbClr val="000000"/>
                        </a:solidFill>
                        <a:effectLst/>
                        <a:latin typeface="Times New Roman"/>
                      </a:endParaRPr>
                    </a:p>
                  </a:txBody>
                  <a:tcPr marL="8147" marR="8147" marT="8147" marB="0" anchor="ctr"/>
                </a:tc>
                <a:tc>
                  <a:txBody>
                    <a:bodyPr/>
                    <a:lstStyle/>
                    <a:p>
                      <a:pPr algn="l" fontAlgn="t"/>
                      <a:r>
                        <a:rPr lang="en-US" sz="1400" u="none" strike="noStrike">
                          <a:effectLst/>
                        </a:rPr>
                        <a:t>Bên ngoài</a:t>
                      </a:r>
                      <a:endParaRPr lang="en-US" sz="1400" b="0" i="0" u="none" strike="noStrike">
                        <a:solidFill>
                          <a:srgbClr val="000000"/>
                        </a:solidFill>
                        <a:effectLst/>
                        <a:latin typeface="Times New Roman"/>
                      </a:endParaRPr>
                    </a:p>
                  </a:txBody>
                  <a:tcPr marL="8147" marR="8147" marT="8147" marB="0" anchor="ctr"/>
                </a:tc>
                <a:tc>
                  <a:txBody>
                    <a:bodyPr/>
                    <a:lstStyle/>
                    <a:p>
                      <a:pPr algn="l" fontAlgn="t"/>
                      <a:r>
                        <a:rPr lang="vi-VN" sz="1400" u="none" strike="noStrike">
                          <a:effectLst/>
                        </a:rPr>
                        <a:t>Học phí phù hợp</a:t>
                      </a:r>
                      <a:br>
                        <a:rPr lang="vi-VN" sz="1400" u="none" strike="noStrike">
                          <a:effectLst/>
                        </a:rPr>
                      </a:br>
                      <a:r>
                        <a:rPr lang="vi-VN" sz="1400" u="none" strike="noStrike">
                          <a:effectLst/>
                        </a:rPr>
                        <a:t>Chất lượng đào tạo đảm bảo như cam kết </a:t>
                      </a:r>
                      <a:br>
                        <a:rPr lang="vi-VN" sz="1400" u="none" strike="noStrike">
                          <a:effectLst/>
                        </a:rPr>
                      </a:br>
                      <a:r>
                        <a:rPr lang="vi-VN" sz="1400" u="none" strike="noStrike">
                          <a:effectLst/>
                        </a:rPr>
                        <a:t>Môi trường học an toàn, lành mạnh, thân thiện</a:t>
                      </a:r>
                      <a:endParaRPr lang="vi-VN" sz="1400" b="0" i="0" u="none" strike="noStrike">
                        <a:solidFill>
                          <a:srgbClr val="000000"/>
                        </a:solidFill>
                        <a:effectLst/>
                        <a:latin typeface="Times New Roman"/>
                      </a:endParaRPr>
                    </a:p>
                  </a:txBody>
                  <a:tcPr marL="8147" marR="8147" marT="8147" marB="0" anchor="ctr"/>
                </a:tc>
                <a:tc>
                  <a:txBody>
                    <a:bodyPr/>
                    <a:lstStyle/>
                    <a:p>
                      <a:pPr algn="ctr" fontAlgn="ctr"/>
                      <a:r>
                        <a:rPr lang="en-US" sz="1400" u="none" strike="noStrike">
                          <a:effectLst/>
                        </a:rPr>
                        <a:t>FIN</a:t>
                      </a:r>
                      <a:br>
                        <a:rPr lang="en-US" sz="1400" u="none" strike="noStrike">
                          <a:effectLst/>
                        </a:rPr>
                      </a:br>
                      <a:r>
                        <a:rPr lang="en-US" sz="1400" u="none" strike="noStrike">
                          <a:effectLst/>
                        </a:rPr>
                        <a:t>QA</a:t>
                      </a:r>
                      <a:br>
                        <a:rPr lang="en-US" sz="1400" u="none" strike="noStrike">
                          <a:effectLst/>
                        </a:rPr>
                      </a:br>
                      <a:r>
                        <a:rPr lang="en-US" sz="1400" u="none" strike="noStrike">
                          <a:effectLst/>
                        </a:rPr>
                        <a:t>ME</a:t>
                      </a:r>
                      <a:br>
                        <a:rPr lang="en-US" sz="1400" u="none" strike="noStrike">
                          <a:effectLst/>
                        </a:rPr>
                      </a:br>
                      <a:r>
                        <a:rPr lang="en-US" sz="1400" u="none" strike="noStrike">
                          <a:effectLst/>
                        </a:rPr>
                        <a:t>EEE</a:t>
                      </a:r>
                      <a:br>
                        <a:rPr lang="en-US" sz="1400" u="none" strike="noStrike">
                          <a:effectLst/>
                        </a:rPr>
                      </a:br>
                      <a:r>
                        <a:rPr lang="en-US" sz="1400" u="none" strike="noStrike">
                          <a:effectLst/>
                        </a:rPr>
                        <a:t>IT</a:t>
                      </a:r>
                      <a:br>
                        <a:rPr lang="en-US" sz="1400" u="none" strike="noStrike">
                          <a:effectLst/>
                        </a:rPr>
                      </a:br>
                      <a:r>
                        <a:rPr lang="en-US" sz="1400" u="none" strike="noStrike">
                          <a:effectLst/>
                        </a:rPr>
                        <a:t>AUTO</a:t>
                      </a:r>
                      <a:br>
                        <a:rPr lang="en-US" sz="1400" u="none" strike="noStrike">
                          <a:effectLst/>
                        </a:rPr>
                      </a:br>
                      <a:r>
                        <a:rPr lang="en-US" sz="1400" u="none" strike="noStrike">
                          <a:effectLst/>
                        </a:rPr>
                        <a:t>SDC</a:t>
                      </a:r>
                      <a:endParaRPr lang="en-US" sz="1400" b="0" i="0" u="none" strike="noStrike">
                        <a:solidFill>
                          <a:srgbClr val="000000"/>
                        </a:solidFill>
                        <a:effectLst/>
                        <a:latin typeface="Times New Roman"/>
                      </a:endParaRPr>
                    </a:p>
                  </a:txBody>
                  <a:tcPr marL="8147" marR="8147" marT="8147" marB="0" anchor="ctr"/>
                </a:tc>
                <a:extLst>
                  <a:ext uri="{0D108BD9-81ED-4DB2-BD59-A6C34878D82A}">
                    <a16:rowId xmlns:a16="http://schemas.microsoft.com/office/drawing/2014/main" xmlns="" val="10003"/>
                  </a:ext>
                </a:extLst>
              </a:tr>
              <a:tr h="855431">
                <a:tc>
                  <a:txBody>
                    <a:bodyPr/>
                    <a:lstStyle/>
                    <a:p>
                      <a:pPr algn="ctr" fontAlgn="ctr"/>
                      <a:r>
                        <a:rPr lang="en-US" sz="1400" u="none" strike="noStrike">
                          <a:effectLst/>
                        </a:rPr>
                        <a:t>4</a:t>
                      </a:r>
                      <a:endParaRPr lang="en-US" sz="1400" b="0" i="0" u="none" strike="noStrike">
                        <a:solidFill>
                          <a:srgbClr val="000000"/>
                        </a:solidFill>
                        <a:effectLst/>
                        <a:latin typeface="Times New Roman"/>
                      </a:endParaRPr>
                    </a:p>
                  </a:txBody>
                  <a:tcPr marL="8147" marR="8147" marT="8147" marB="0" anchor="ctr">
                    <a:solidFill>
                      <a:schemeClr val="accent2">
                        <a:lumMod val="20000"/>
                        <a:lumOff val="80000"/>
                      </a:schemeClr>
                    </a:solidFill>
                  </a:tcPr>
                </a:tc>
                <a:tc>
                  <a:txBody>
                    <a:bodyPr/>
                    <a:lstStyle/>
                    <a:p>
                      <a:pPr algn="l" fontAlgn="t"/>
                      <a:r>
                        <a:rPr lang="en-US" sz="1400" u="none" strike="noStrike">
                          <a:effectLst/>
                        </a:rPr>
                        <a:t>Nhà tuyển dụng</a:t>
                      </a:r>
                      <a:endParaRPr lang="en-US" sz="1400" b="0" i="0" u="none" strike="noStrike">
                        <a:solidFill>
                          <a:srgbClr val="000000"/>
                        </a:solidFill>
                        <a:effectLst/>
                        <a:latin typeface="Times New Roman"/>
                      </a:endParaRPr>
                    </a:p>
                  </a:txBody>
                  <a:tcPr marL="8147" marR="8147" marT="8147" marB="0" anchor="ctr">
                    <a:solidFill>
                      <a:schemeClr val="accent2">
                        <a:lumMod val="20000"/>
                        <a:lumOff val="80000"/>
                      </a:schemeClr>
                    </a:solidFill>
                  </a:tcPr>
                </a:tc>
                <a:tc>
                  <a:txBody>
                    <a:bodyPr/>
                    <a:lstStyle/>
                    <a:p>
                      <a:pPr algn="l" fontAlgn="t"/>
                      <a:r>
                        <a:rPr lang="vi-VN" sz="1400" u="none" strike="noStrike">
                          <a:effectLst/>
                        </a:rPr>
                        <a:t>Người tìm nguồn nhân lực có trình độ KỸ SƯ THỰC HÀNH</a:t>
                      </a:r>
                      <a:endParaRPr lang="vi-VN" sz="1400" b="0" i="0" u="none" strike="noStrike">
                        <a:solidFill>
                          <a:srgbClr val="000000"/>
                        </a:solidFill>
                        <a:effectLst/>
                        <a:latin typeface="Times New Roman"/>
                      </a:endParaRPr>
                    </a:p>
                  </a:txBody>
                  <a:tcPr marL="8147" marR="8147" marT="8147" marB="0" anchor="ctr">
                    <a:solidFill>
                      <a:schemeClr val="accent2">
                        <a:lumMod val="20000"/>
                        <a:lumOff val="80000"/>
                      </a:schemeClr>
                    </a:solidFill>
                  </a:tcPr>
                </a:tc>
                <a:tc>
                  <a:txBody>
                    <a:bodyPr/>
                    <a:lstStyle/>
                    <a:p>
                      <a:pPr algn="l" fontAlgn="t"/>
                      <a:r>
                        <a:rPr lang="en-US" sz="1400" u="none" strike="noStrike">
                          <a:effectLst/>
                        </a:rPr>
                        <a:t>Bên ngoài</a:t>
                      </a:r>
                      <a:endParaRPr lang="en-US" sz="1400" b="0" i="0" u="none" strike="noStrike">
                        <a:solidFill>
                          <a:srgbClr val="000000"/>
                        </a:solidFill>
                        <a:effectLst/>
                        <a:latin typeface="Times New Roman"/>
                      </a:endParaRPr>
                    </a:p>
                  </a:txBody>
                  <a:tcPr marL="8147" marR="8147" marT="8147" marB="0" anchor="ctr">
                    <a:solidFill>
                      <a:schemeClr val="accent2">
                        <a:lumMod val="20000"/>
                        <a:lumOff val="80000"/>
                      </a:schemeClr>
                    </a:solidFill>
                  </a:tcPr>
                </a:tc>
                <a:tc>
                  <a:txBody>
                    <a:bodyPr/>
                    <a:lstStyle/>
                    <a:p>
                      <a:pPr algn="l" fontAlgn="t"/>
                      <a:r>
                        <a:rPr lang="vi-VN" sz="1400" u="none" strike="noStrike" dirty="0">
                          <a:effectLst/>
                        </a:rPr>
                        <a:t>Nguồn nhân lực có trình độ KỸ SƯ THỰC HÀNH đáp ứng yêu cầu của khách hàng</a:t>
                      </a:r>
                      <a:endParaRPr lang="vi-VN" sz="1400" b="0" i="0" u="none" strike="noStrike" dirty="0">
                        <a:solidFill>
                          <a:srgbClr val="000000"/>
                        </a:solidFill>
                        <a:effectLst/>
                        <a:latin typeface="Times New Roman"/>
                      </a:endParaRPr>
                    </a:p>
                  </a:txBody>
                  <a:tcPr marL="8147" marR="8147" marT="8147" marB="0" anchor="ctr">
                    <a:solidFill>
                      <a:schemeClr val="accent2">
                        <a:lumMod val="20000"/>
                        <a:lumOff val="80000"/>
                      </a:schemeClr>
                    </a:solidFill>
                  </a:tcPr>
                </a:tc>
                <a:tc>
                  <a:txBody>
                    <a:bodyPr/>
                    <a:lstStyle/>
                    <a:p>
                      <a:pPr algn="ctr" fontAlgn="ctr"/>
                      <a:r>
                        <a:rPr lang="en-US" sz="1400" u="none" strike="noStrike">
                          <a:effectLst/>
                        </a:rPr>
                        <a:t>QA</a:t>
                      </a:r>
                      <a:br>
                        <a:rPr lang="en-US" sz="1400" u="none" strike="noStrike">
                          <a:effectLst/>
                        </a:rPr>
                      </a:br>
                      <a:r>
                        <a:rPr lang="en-US" sz="1400" u="none" strike="noStrike">
                          <a:effectLst/>
                        </a:rPr>
                        <a:t>ME</a:t>
                      </a:r>
                      <a:br>
                        <a:rPr lang="en-US" sz="1400" u="none" strike="noStrike">
                          <a:effectLst/>
                        </a:rPr>
                      </a:br>
                      <a:r>
                        <a:rPr lang="en-US" sz="1400" u="none" strike="noStrike">
                          <a:effectLst/>
                        </a:rPr>
                        <a:t>EEE</a:t>
                      </a:r>
                      <a:br>
                        <a:rPr lang="en-US" sz="1400" u="none" strike="noStrike">
                          <a:effectLst/>
                        </a:rPr>
                      </a:br>
                      <a:r>
                        <a:rPr lang="en-US" sz="1400" u="none" strike="noStrike">
                          <a:effectLst/>
                        </a:rPr>
                        <a:t>IT</a:t>
                      </a:r>
                      <a:br>
                        <a:rPr lang="en-US" sz="1400" u="none" strike="noStrike">
                          <a:effectLst/>
                        </a:rPr>
                      </a:br>
                      <a:r>
                        <a:rPr lang="en-US" sz="1400" u="none" strike="noStrike">
                          <a:effectLst/>
                        </a:rPr>
                        <a:t>AUTO</a:t>
                      </a:r>
                      <a:endParaRPr lang="en-US" sz="1400" b="0" i="0" u="none" strike="noStrike">
                        <a:solidFill>
                          <a:srgbClr val="000000"/>
                        </a:solidFill>
                        <a:effectLst/>
                        <a:latin typeface="Times New Roman"/>
                      </a:endParaRPr>
                    </a:p>
                  </a:txBody>
                  <a:tcPr marL="8147" marR="8147" marT="8147" marB="0" anchor="ctr">
                    <a:solidFill>
                      <a:schemeClr val="accent2">
                        <a:lumMod val="20000"/>
                        <a:lumOff val="80000"/>
                      </a:schemeClr>
                    </a:solidFill>
                  </a:tcPr>
                </a:tc>
                <a:extLst>
                  <a:ext uri="{0D108BD9-81ED-4DB2-BD59-A6C34878D82A}">
                    <a16:rowId xmlns:a16="http://schemas.microsoft.com/office/drawing/2014/main" xmlns="" val="10004"/>
                  </a:ext>
                </a:extLst>
              </a:tr>
            </a:tbl>
          </a:graphicData>
        </a:graphic>
      </p:graphicFrame>
      <p:grpSp>
        <p:nvGrpSpPr>
          <p:cNvPr id="8" name="Group 7"/>
          <p:cNvGrpSpPr/>
          <p:nvPr/>
        </p:nvGrpSpPr>
        <p:grpSpPr>
          <a:xfrm>
            <a:off x="8006527" y="292006"/>
            <a:ext cx="941397" cy="927194"/>
            <a:chOff x="7308850" y="188913"/>
            <a:chExt cx="1665288" cy="1512887"/>
          </a:xfrm>
        </p:grpSpPr>
        <p:grpSp>
          <p:nvGrpSpPr>
            <p:cNvPr id="9" name="Group 39"/>
            <p:cNvGrpSpPr>
              <a:grpSpLocks/>
            </p:cNvGrpSpPr>
            <p:nvPr/>
          </p:nvGrpSpPr>
          <p:grpSpPr bwMode="auto">
            <a:xfrm>
              <a:off x="7308850" y="188913"/>
              <a:ext cx="1665288" cy="1512887"/>
              <a:chOff x="4604" y="119"/>
              <a:chExt cx="1049" cy="953"/>
            </a:xfrm>
          </p:grpSpPr>
          <p:sp>
            <p:nvSpPr>
              <p:cNvPr id="11"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3"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10" name="Picture 9"/>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1087538046"/>
      </p:ext>
    </p:extLst>
  </p:cSld>
  <p:clrMapOvr>
    <a:masterClrMapping/>
  </p:clrMapOvr>
  <p:transition spd="slow">
    <p:wipe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763000" cy="563563"/>
          </a:xfrm>
        </p:spPr>
        <p:txBody>
          <a:bodyPr/>
          <a:lstStyle/>
          <a:p>
            <a:r>
              <a:rPr lang="en-US"/>
              <a:t>DANH MỤC CÁC BÊN QUAN TÂM</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275978520"/>
              </p:ext>
            </p:extLst>
          </p:nvPr>
        </p:nvGraphicFramePr>
        <p:xfrm>
          <a:off x="152400" y="1241425"/>
          <a:ext cx="8763001" cy="5074806"/>
        </p:xfrm>
        <a:graphic>
          <a:graphicData uri="http://schemas.openxmlformats.org/drawingml/2006/table">
            <a:tbl>
              <a:tblPr>
                <a:tableStyleId>{616DA210-FB5B-4158-B5E0-FEB733F419BA}</a:tableStyleId>
              </a:tblPr>
              <a:tblGrid>
                <a:gridCol w="414000">
                  <a:extLst>
                    <a:ext uri="{9D8B030D-6E8A-4147-A177-3AD203B41FA5}">
                      <a16:colId xmlns:a16="http://schemas.microsoft.com/office/drawing/2014/main" xmlns="" val="20000"/>
                    </a:ext>
                  </a:extLst>
                </a:gridCol>
                <a:gridCol w="2100600">
                  <a:extLst>
                    <a:ext uri="{9D8B030D-6E8A-4147-A177-3AD203B41FA5}">
                      <a16:colId xmlns:a16="http://schemas.microsoft.com/office/drawing/2014/main" xmlns="" val="20001"/>
                    </a:ext>
                  </a:extLst>
                </a:gridCol>
                <a:gridCol w="1600200">
                  <a:extLst>
                    <a:ext uri="{9D8B030D-6E8A-4147-A177-3AD203B41FA5}">
                      <a16:colId xmlns:a16="http://schemas.microsoft.com/office/drawing/2014/main" xmlns="" val="20002"/>
                    </a:ext>
                  </a:extLst>
                </a:gridCol>
                <a:gridCol w="838200">
                  <a:extLst>
                    <a:ext uri="{9D8B030D-6E8A-4147-A177-3AD203B41FA5}">
                      <a16:colId xmlns:a16="http://schemas.microsoft.com/office/drawing/2014/main" xmlns="" val="20003"/>
                    </a:ext>
                  </a:extLst>
                </a:gridCol>
                <a:gridCol w="2971800">
                  <a:extLst>
                    <a:ext uri="{9D8B030D-6E8A-4147-A177-3AD203B41FA5}">
                      <a16:colId xmlns:a16="http://schemas.microsoft.com/office/drawing/2014/main" xmlns="" val="20004"/>
                    </a:ext>
                  </a:extLst>
                </a:gridCol>
                <a:gridCol w="838201">
                  <a:extLst>
                    <a:ext uri="{9D8B030D-6E8A-4147-A177-3AD203B41FA5}">
                      <a16:colId xmlns:a16="http://schemas.microsoft.com/office/drawing/2014/main" xmlns="" val="20005"/>
                    </a:ext>
                  </a:extLst>
                </a:gridCol>
              </a:tblGrid>
              <a:tr h="342173">
                <a:tc>
                  <a:txBody>
                    <a:bodyPr/>
                    <a:lstStyle/>
                    <a:p>
                      <a:pPr algn="ctr" fontAlgn="ctr"/>
                      <a:r>
                        <a:rPr lang="en-US" sz="1400" b="1" u="none" strike="noStrike">
                          <a:solidFill>
                            <a:schemeClr val="bg1"/>
                          </a:solidFill>
                          <a:effectLst/>
                        </a:rPr>
                        <a:t>STT</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Bên quan tâm</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Vấn đề</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Nội bộ/ </a:t>
                      </a:r>
                      <a:br>
                        <a:rPr lang="en-US" sz="1400" b="1" u="none" strike="noStrike">
                          <a:solidFill>
                            <a:schemeClr val="bg1"/>
                          </a:solidFill>
                          <a:effectLst/>
                        </a:rPr>
                      </a:br>
                      <a:r>
                        <a:rPr lang="en-US" sz="1400" b="1" u="none" strike="noStrike">
                          <a:solidFill>
                            <a:schemeClr val="bg1"/>
                          </a:solidFill>
                          <a:effectLst/>
                        </a:rPr>
                        <a:t>bên ngoài</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Nhu cầu và Mong đợi của Bên Quan tâm</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Bộ phận/ Chức năng</a:t>
                      </a:r>
                      <a:endParaRPr lang="vi-VN" sz="1400" b="1" i="0" u="none" strike="noStrike">
                        <a:solidFill>
                          <a:schemeClr val="bg1"/>
                        </a:solidFill>
                        <a:effectLst/>
                        <a:latin typeface="Times New Roman"/>
                      </a:endParaRPr>
                    </a:p>
                  </a:txBody>
                  <a:tcPr marL="8147" marR="8147" marT="8147" marB="0" anchor="ctr">
                    <a:solidFill>
                      <a:srgbClr val="0070C0"/>
                    </a:solidFill>
                  </a:tcPr>
                </a:tc>
                <a:extLst>
                  <a:ext uri="{0D108BD9-81ED-4DB2-BD59-A6C34878D82A}">
                    <a16:rowId xmlns:a16="http://schemas.microsoft.com/office/drawing/2014/main" xmlns="" val="10000"/>
                  </a:ext>
                </a:extLst>
              </a:tr>
              <a:tr h="946677">
                <a:tc>
                  <a:txBody>
                    <a:bodyPr/>
                    <a:lstStyle/>
                    <a:p>
                      <a:pPr algn="ctr" fontAlgn="ctr"/>
                      <a:r>
                        <a:rPr lang="en-US" sz="1400" b="0" i="0" u="none" strike="noStrike">
                          <a:solidFill>
                            <a:srgbClr val="000000"/>
                          </a:solidFill>
                          <a:effectLst/>
                          <a:latin typeface="+mj-lt"/>
                        </a:rPr>
                        <a:t>5</a:t>
                      </a:r>
                    </a:p>
                  </a:txBody>
                  <a:tcPr marL="9525" marR="9525" marT="9525" marB="0" anchor="ctr"/>
                </a:tc>
                <a:tc>
                  <a:txBody>
                    <a:bodyPr/>
                    <a:lstStyle/>
                    <a:p>
                      <a:pPr algn="l" fontAlgn="t"/>
                      <a:r>
                        <a:rPr lang="vi-VN" sz="1400" b="0" i="0" u="none" strike="noStrike">
                          <a:solidFill>
                            <a:srgbClr val="000000"/>
                          </a:solidFill>
                          <a:effectLst/>
                          <a:latin typeface="+mj-lt"/>
                        </a:rPr>
                        <a:t>Các doanh nghiệp trong nước</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nchor="ctr"/>
                </a:tc>
                <a:tc>
                  <a:txBody>
                    <a:bodyPr/>
                    <a:lstStyle/>
                    <a:p>
                      <a:pPr algn="l" fontAlgn="t"/>
                      <a:r>
                        <a:rPr lang="vi-VN" sz="1400" b="0" i="0" u="none" strike="noStrike">
                          <a:solidFill>
                            <a:srgbClr val="000000"/>
                          </a:solidFill>
                          <a:effectLst/>
                          <a:latin typeface="+mj-lt"/>
                        </a:rPr>
                        <a:t>Người trực tiếp sử dụng  KỸ SƯ THỰC HÀNH </a:t>
                      </a:r>
                    </a:p>
                  </a:txBody>
                  <a:tcPr marL="9525" marR="9525" marT="9525" marB="0" anchor="ctr"/>
                </a:tc>
                <a:tc>
                  <a:txBody>
                    <a:bodyPr/>
                    <a:lstStyle/>
                    <a:p>
                      <a:pPr algn="l" fontAlgn="t"/>
                      <a:r>
                        <a:rPr lang="en-US" sz="1400" b="0" i="0" u="none" strike="noStrike">
                          <a:solidFill>
                            <a:srgbClr val="000000"/>
                          </a:solidFill>
                          <a:effectLst/>
                          <a:latin typeface="+mj-lt"/>
                        </a:rPr>
                        <a:t>Bên ngoài</a:t>
                      </a:r>
                    </a:p>
                  </a:txBody>
                  <a:tcPr marL="9525" marR="9525" marT="9525" marB="0" anchor="ctr"/>
                </a:tc>
                <a:tc>
                  <a:txBody>
                    <a:bodyPr/>
                    <a:lstStyle/>
                    <a:p>
                      <a:pPr algn="l" fontAlgn="t"/>
                      <a:r>
                        <a:rPr lang="vi-VN" sz="1400" b="0" i="0" u="none" strike="noStrike">
                          <a:solidFill>
                            <a:srgbClr val="000000"/>
                          </a:solidFill>
                          <a:effectLst/>
                          <a:latin typeface="+mj-lt"/>
                        </a:rPr>
                        <a:t>KỸ SƯ THỰC HÀNH đáp ứng nhu cầu của doanh nghiệp</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nchor="ctr"/>
                </a:tc>
                <a:tc>
                  <a:txBody>
                    <a:bodyPr/>
                    <a:lstStyle/>
                    <a:p>
                      <a:pPr algn="l" fontAlgn="ctr"/>
                      <a:r>
                        <a:rPr lang="en-US" sz="1400" b="0" i="0" u="none" strike="noStrike">
                          <a:solidFill>
                            <a:srgbClr val="000000"/>
                          </a:solidFill>
                          <a:effectLst/>
                          <a:latin typeface="+mj-lt"/>
                        </a:rPr>
                        <a:t>QA</a:t>
                      </a:r>
                      <a:br>
                        <a:rPr lang="en-US" sz="1400" b="0" i="0" u="none" strike="noStrike">
                          <a:solidFill>
                            <a:srgbClr val="000000"/>
                          </a:solidFill>
                          <a:effectLst/>
                          <a:latin typeface="+mj-lt"/>
                        </a:rPr>
                      </a:br>
                      <a:r>
                        <a:rPr lang="en-US" sz="1400" b="0" i="0" u="none" strike="noStrike">
                          <a:solidFill>
                            <a:srgbClr val="000000"/>
                          </a:solidFill>
                          <a:effectLst/>
                          <a:latin typeface="+mj-lt"/>
                        </a:rPr>
                        <a:t>ME</a:t>
                      </a:r>
                      <a:br>
                        <a:rPr lang="en-US" sz="1400" b="0" i="0" u="none" strike="noStrike">
                          <a:solidFill>
                            <a:srgbClr val="000000"/>
                          </a:solidFill>
                          <a:effectLst/>
                          <a:latin typeface="+mj-lt"/>
                        </a:rPr>
                      </a:br>
                      <a:r>
                        <a:rPr lang="en-US" sz="1400" b="0" i="0" u="none" strike="noStrike">
                          <a:solidFill>
                            <a:srgbClr val="000000"/>
                          </a:solidFill>
                          <a:effectLst/>
                          <a:latin typeface="+mj-lt"/>
                        </a:rPr>
                        <a:t>EEE</a:t>
                      </a:r>
                      <a:br>
                        <a:rPr lang="en-US" sz="1400" b="0" i="0" u="none" strike="noStrike">
                          <a:solidFill>
                            <a:srgbClr val="000000"/>
                          </a:solidFill>
                          <a:effectLst/>
                          <a:latin typeface="+mj-lt"/>
                        </a:rPr>
                      </a:br>
                      <a:r>
                        <a:rPr lang="en-US" sz="1400" b="0" i="0" u="none" strike="noStrike">
                          <a:solidFill>
                            <a:srgbClr val="000000"/>
                          </a:solidFill>
                          <a:effectLst/>
                          <a:latin typeface="+mj-lt"/>
                        </a:rPr>
                        <a:t>IT</a:t>
                      </a:r>
                      <a:br>
                        <a:rPr lang="en-US" sz="1400" b="0" i="0" u="none" strike="noStrike">
                          <a:solidFill>
                            <a:srgbClr val="000000"/>
                          </a:solidFill>
                          <a:effectLst/>
                          <a:latin typeface="+mj-lt"/>
                        </a:rPr>
                      </a:br>
                      <a:r>
                        <a:rPr lang="en-US" sz="1400" b="0" i="0" u="none" strike="noStrike">
                          <a:solidFill>
                            <a:srgbClr val="000000"/>
                          </a:solidFill>
                          <a:effectLst/>
                          <a:latin typeface="+mj-lt"/>
                        </a:rPr>
                        <a:t>AUTO</a:t>
                      </a:r>
                    </a:p>
                  </a:txBody>
                  <a:tcPr marL="9525" marR="9525" marT="9525" marB="0" anchor="ctr"/>
                </a:tc>
                <a:extLst>
                  <a:ext uri="{0D108BD9-81ED-4DB2-BD59-A6C34878D82A}">
                    <a16:rowId xmlns:a16="http://schemas.microsoft.com/office/drawing/2014/main" xmlns="" val="10001"/>
                  </a:ext>
                </a:extLst>
              </a:tr>
              <a:tr h="1050958">
                <a:tc>
                  <a:txBody>
                    <a:bodyPr/>
                    <a:lstStyle/>
                    <a:p>
                      <a:pPr algn="ctr" fontAlgn="ctr"/>
                      <a:r>
                        <a:rPr lang="en-US" sz="1400" b="0" i="0" u="none" strike="noStrike">
                          <a:solidFill>
                            <a:srgbClr val="000000"/>
                          </a:solidFill>
                          <a:effectLst/>
                          <a:latin typeface="+mj-lt"/>
                        </a:rPr>
                        <a:t>6</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Các doanh nghiệp nước ngoài</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Người trực tiếp sử dụng  KỸ SƯ THỰC HÀNH </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KỸ SƯ THỰC HÀNH trình độ giỏi, trình độ ngoại ngữ tốt đáp ứng nhu cầu của doanh nghiệp</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nchor="ctr">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QA</a:t>
                      </a:r>
                      <a:br>
                        <a:rPr lang="en-US" sz="1400" b="0" i="0" u="none" strike="noStrike">
                          <a:solidFill>
                            <a:srgbClr val="000000"/>
                          </a:solidFill>
                          <a:effectLst/>
                          <a:latin typeface="+mj-lt"/>
                        </a:rPr>
                      </a:br>
                      <a:r>
                        <a:rPr lang="en-US" sz="1400" b="0" i="0" u="none" strike="noStrike">
                          <a:solidFill>
                            <a:srgbClr val="000000"/>
                          </a:solidFill>
                          <a:effectLst/>
                          <a:latin typeface="+mj-lt"/>
                        </a:rPr>
                        <a:t>ME</a:t>
                      </a:r>
                      <a:br>
                        <a:rPr lang="en-US" sz="1400" b="0" i="0" u="none" strike="noStrike">
                          <a:solidFill>
                            <a:srgbClr val="000000"/>
                          </a:solidFill>
                          <a:effectLst/>
                          <a:latin typeface="+mj-lt"/>
                        </a:rPr>
                      </a:br>
                      <a:r>
                        <a:rPr lang="en-US" sz="1400" b="0" i="0" u="none" strike="noStrike">
                          <a:solidFill>
                            <a:srgbClr val="000000"/>
                          </a:solidFill>
                          <a:effectLst/>
                          <a:latin typeface="+mj-lt"/>
                        </a:rPr>
                        <a:t>EEE</a:t>
                      </a:r>
                      <a:br>
                        <a:rPr lang="en-US" sz="1400" b="0" i="0" u="none" strike="noStrike">
                          <a:solidFill>
                            <a:srgbClr val="000000"/>
                          </a:solidFill>
                          <a:effectLst/>
                          <a:latin typeface="+mj-lt"/>
                        </a:rPr>
                      </a:br>
                      <a:r>
                        <a:rPr lang="en-US" sz="1400" b="0" i="0" u="none" strike="noStrike">
                          <a:solidFill>
                            <a:srgbClr val="000000"/>
                          </a:solidFill>
                          <a:effectLst/>
                          <a:latin typeface="+mj-lt"/>
                        </a:rPr>
                        <a:t>IT</a:t>
                      </a:r>
                      <a:br>
                        <a:rPr lang="en-US" sz="1400" b="0" i="0" u="none" strike="noStrike">
                          <a:solidFill>
                            <a:srgbClr val="000000"/>
                          </a:solidFill>
                          <a:effectLst/>
                          <a:latin typeface="+mj-lt"/>
                        </a:rPr>
                      </a:br>
                      <a:r>
                        <a:rPr lang="en-US" sz="1400" b="0" i="0" u="none" strike="noStrike">
                          <a:solidFill>
                            <a:srgbClr val="000000"/>
                          </a:solidFill>
                          <a:effectLst/>
                          <a:latin typeface="+mj-lt"/>
                        </a:rPr>
                        <a:t>AUTO</a:t>
                      </a:r>
                    </a:p>
                  </a:txBody>
                  <a:tcPr marL="9525" marR="9525" marT="9525" marB="0" anchor="ctr">
                    <a:solidFill>
                      <a:schemeClr val="accent2">
                        <a:lumMod val="20000"/>
                        <a:lumOff val="80000"/>
                      </a:schemeClr>
                    </a:solidFill>
                  </a:tcPr>
                </a:tc>
                <a:extLst>
                  <a:ext uri="{0D108BD9-81ED-4DB2-BD59-A6C34878D82A}">
                    <a16:rowId xmlns:a16="http://schemas.microsoft.com/office/drawing/2014/main" xmlns="" val="10002"/>
                  </a:ext>
                </a:extLst>
              </a:tr>
              <a:tr h="1197604">
                <a:tc>
                  <a:txBody>
                    <a:bodyPr/>
                    <a:lstStyle/>
                    <a:p>
                      <a:pPr algn="ctr" fontAlgn="ctr"/>
                      <a:r>
                        <a:rPr lang="en-US" sz="1400" b="0" i="0" u="none" strike="noStrike">
                          <a:solidFill>
                            <a:srgbClr val="000000"/>
                          </a:solidFill>
                          <a:effectLst/>
                          <a:latin typeface="+mj-lt"/>
                        </a:rPr>
                        <a:t>7</a:t>
                      </a:r>
                    </a:p>
                  </a:txBody>
                  <a:tcPr marL="9525" marR="9525" marT="9525" marB="0" anchor="ctr"/>
                </a:tc>
                <a:tc>
                  <a:txBody>
                    <a:bodyPr/>
                    <a:lstStyle/>
                    <a:p>
                      <a:pPr algn="l" fontAlgn="t"/>
                      <a:r>
                        <a:rPr lang="vi-VN" sz="1400" b="0" i="0" u="none" strike="noStrike">
                          <a:solidFill>
                            <a:srgbClr val="000000"/>
                          </a:solidFill>
                          <a:effectLst/>
                          <a:latin typeface="+mj-lt"/>
                        </a:rPr>
                        <a:t>Cư dân tại Phường 4 Quận Tân Bình TP. Hồ Chí Minh, chung quanh nơi trường tọa lạc</a:t>
                      </a:r>
                    </a:p>
                  </a:txBody>
                  <a:tcPr marL="9525" marR="9525" marT="9525" marB="0" anchor="ctr"/>
                </a:tc>
                <a:tc>
                  <a:txBody>
                    <a:bodyPr/>
                    <a:lstStyle/>
                    <a:p>
                      <a:pPr algn="l" fontAlgn="t"/>
                      <a:r>
                        <a:rPr lang="vi-VN" sz="1400" b="0" i="0" u="none" strike="noStrike">
                          <a:solidFill>
                            <a:srgbClr val="000000"/>
                          </a:solidFill>
                          <a:effectLst/>
                          <a:latin typeface="+mj-lt"/>
                        </a:rPr>
                        <a:t>Chịu tác động từ các hoạt  động của Trường</a:t>
                      </a:r>
                    </a:p>
                  </a:txBody>
                  <a:tcPr marL="9525" marR="9525" marT="9525" marB="0" anchor="ctr"/>
                </a:tc>
                <a:tc>
                  <a:txBody>
                    <a:bodyPr/>
                    <a:lstStyle/>
                    <a:p>
                      <a:pPr algn="l" fontAlgn="t"/>
                      <a:r>
                        <a:rPr lang="en-US" sz="1400" b="0" i="0" u="none" strike="noStrike">
                          <a:solidFill>
                            <a:srgbClr val="000000"/>
                          </a:solidFill>
                          <a:effectLst/>
                          <a:latin typeface="+mj-lt"/>
                        </a:rPr>
                        <a:t>Bên ngoài</a:t>
                      </a:r>
                    </a:p>
                  </a:txBody>
                  <a:tcPr marL="9525" marR="9525" marT="9525" marB="0" anchor="ctr"/>
                </a:tc>
                <a:tc>
                  <a:txBody>
                    <a:bodyPr/>
                    <a:lstStyle/>
                    <a:p>
                      <a:pPr algn="l" fontAlgn="t"/>
                      <a:r>
                        <a:rPr lang="vi-VN" sz="1400" b="0" i="0" u="none" strike="noStrike">
                          <a:solidFill>
                            <a:srgbClr val="000000"/>
                          </a:solidFill>
                          <a:effectLst/>
                          <a:latin typeface="+mj-lt"/>
                        </a:rPr>
                        <a:t>Không bị tiếng ồn xâm phạm,  không bị khói, mùi hôi hoặc rung động.</a:t>
                      </a:r>
                      <a:br>
                        <a:rPr lang="vi-VN" sz="1400" b="0" i="0" u="none" strike="noStrike">
                          <a:solidFill>
                            <a:srgbClr val="000000"/>
                          </a:solidFill>
                          <a:effectLst/>
                          <a:latin typeface="+mj-lt"/>
                        </a:rPr>
                      </a:br>
                      <a:r>
                        <a:rPr lang="vi-VN" sz="1400" b="0" i="0" u="none" strike="noStrike">
                          <a:solidFill>
                            <a:srgbClr val="000000"/>
                          </a:solidFill>
                          <a:effectLst/>
                          <a:latin typeface="+mj-lt"/>
                        </a:rPr>
                        <a:t>Giảm bớt các phát thải khí làm biến đổi khí hậu</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nchor="ctr"/>
                </a:tc>
                <a:tc>
                  <a:txBody>
                    <a:bodyPr/>
                    <a:lstStyle/>
                    <a:p>
                      <a:pPr algn="l" fontAlgn="ctr"/>
                      <a:r>
                        <a:rPr lang="en-US" sz="1400" b="0" i="0" u="none" strike="noStrike">
                          <a:solidFill>
                            <a:srgbClr val="000000"/>
                          </a:solidFill>
                          <a:effectLst/>
                          <a:latin typeface="+mj-lt"/>
                        </a:rPr>
                        <a:t>HR</a:t>
                      </a:r>
                    </a:p>
                  </a:txBody>
                  <a:tcPr marL="9525" marR="9525" marT="9525" marB="0" anchor="ctr"/>
                </a:tc>
                <a:extLst>
                  <a:ext uri="{0D108BD9-81ED-4DB2-BD59-A6C34878D82A}">
                    <a16:rowId xmlns:a16="http://schemas.microsoft.com/office/drawing/2014/main" xmlns="" val="10003"/>
                  </a:ext>
                </a:extLst>
              </a:tr>
              <a:tr h="855431">
                <a:tc>
                  <a:txBody>
                    <a:bodyPr/>
                    <a:lstStyle/>
                    <a:p>
                      <a:pPr algn="ctr" fontAlgn="ctr"/>
                      <a:r>
                        <a:rPr lang="en-US" sz="1400" b="0" i="0" u="none" strike="noStrike">
                          <a:solidFill>
                            <a:srgbClr val="000000"/>
                          </a:solidFill>
                          <a:effectLst/>
                          <a:latin typeface="+mj-lt"/>
                        </a:rPr>
                        <a:t>8</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Công ty bảo hiểm</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Cung cấp sự bảo vệ đối với tổn thất từ các sự kiện và trường hợp không lường trước. </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Việc quản lý tốt  và rõ ràng các rủi ro.</a:t>
                      </a:r>
                      <a:br>
                        <a:rPr lang="vi-VN" sz="1400" b="0" i="0" u="none" strike="noStrike">
                          <a:solidFill>
                            <a:srgbClr val="000000"/>
                          </a:solidFill>
                          <a:effectLst/>
                          <a:latin typeface="+mj-lt"/>
                        </a:rPr>
                      </a:br>
                      <a:r>
                        <a:rPr lang="vi-VN" sz="1400" b="0" i="0" u="none" strike="noStrike">
                          <a:solidFill>
                            <a:srgbClr val="000000"/>
                          </a:solidFill>
                          <a:effectLst/>
                          <a:latin typeface="+mj-lt"/>
                        </a:rPr>
                        <a:t>Việc hoạch định ứng phó khẩn cấp có hiệu lực. </a:t>
                      </a:r>
                    </a:p>
                  </a:txBody>
                  <a:tcPr marL="9525" marR="9525" marT="9525" marB="0" anchor="ctr">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FIN</a:t>
                      </a:r>
                      <a:br>
                        <a:rPr lang="en-US" sz="1400" b="0" i="0" u="none" strike="noStrike">
                          <a:solidFill>
                            <a:srgbClr val="000000"/>
                          </a:solidFill>
                          <a:effectLst/>
                          <a:latin typeface="+mj-lt"/>
                        </a:rPr>
                      </a:br>
                      <a:r>
                        <a:rPr lang="en-US" sz="1400" b="0" i="0" u="none" strike="noStrike">
                          <a:solidFill>
                            <a:srgbClr val="000000"/>
                          </a:solidFill>
                          <a:effectLst/>
                          <a:latin typeface="+mj-lt"/>
                        </a:rPr>
                        <a:t>DIR</a:t>
                      </a:r>
                    </a:p>
                  </a:txBody>
                  <a:tcPr marL="9525" marR="9525" marT="9525" marB="0" anchor="ctr">
                    <a:solidFill>
                      <a:schemeClr val="accent2">
                        <a:lumMod val="20000"/>
                        <a:lumOff val="80000"/>
                      </a:schemeClr>
                    </a:solidFill>
                  </a:tcPr>
                </a:tc>
                <a:extLst>
                  <a:ext uri="{0D108BD9-81ED-4DB2-BD59-A6C34878D82A}">
                    <a16:rowId xmlns:a16="http://schemas.microsoft.com/office/drawing/2014/main" xmlns="" val="10004"/>
                  </a:ext>
                </a:extLst>
              </a:tr>
            </a:tbl>
          </a:graphicData>
        </a:graphic>
      </p:graphicFrame>
      <p:grpSp>
        <p:nvGrpSpPr>
          <p:cNvPr id="4" name="Group 3"/>
          <p:cNvGrpSpPr/>
          <p:nvPr/>
        </p:nvGrpSpPr>
        <p:grpSpPr>
          <a:xfrm>
            <a:off x="8006527" y="292006"/>
            <a:ext cx="941397" cy="927194"/>
            <a:chOff x="7308850" y="188913"/>
            <a:chExt cx="1665288" cy="1512887"/>
          </a:xfrm>
        </p:grpSpPr>
        <p:grpSp>
          <p:nvGrpSpPr>
            <p:cNvPr id="5" name="Group 39"/>
            <p:cNvGrpSpPr>
              <a:grpSpLocks/>
            </p:cNvGrpSpPr>
            <p:nvPr/>
          </p:nvGrpSpPr>
          <p:grpSpPr bwMode="auto">
            <a:xfrm>
              <a:off x="7308850" y="188913"/>
              <a:ext cx="1665288" cy="1512887"/>
              <a:chOff x="4604" y="119"/>
              <a:chExt cx="1049" cy="953"/>
            </a:xfrm>
          </p:grpSpPr>
          <p:sp>
            <p:nvSpPr>
              <p:cNvPr id="8"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0"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6" name="Picture 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3973603027"/>
      </p:ext>
    </p:extLst>
  </p:cSld>
  <p:clrMapOvr>
    <a:masterClrMapping/>
  </p:clrMapOvr>
  <p:transition spd="slow">
    <p:wipe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763000" cy="563563"/>
          </a:xfrm>
        </p:spPr>
        <p:txBody>
          <a:bodyPr/>
          <a:lstStyle/>
          <a:p>
            <a:r>
              <a:rPr lang="en-US"/>
              <a:t>DANH MỤC CÁC BÊN QUAN TÂM</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70797484"/>
              </p:ext>
            </p:extLst>
          </p:nvPr>
        </p:nvGraphicFramePr>
        <p:xfrm>
          <a:off x="152400" y="1241425"/>
          <a:ext cx="8763001" cy="5262799"/>
        </p:xfrm>
        <a:graphic>
          <a:graphicData uri="http://schemas.openxmlformats.org/drawingml/2006/table">
            <a:tbl>
              <a:tblPr>
                <a:tableStyleId>{616DA210-FB5B-4158-B5E0-FEB733F419BA}</a:tableStyleId>
              </a:tblPr>
              <a:tblGrid>
                <a:gridCol w="414000">
                  <a:extLst>
                    <a:ext uri="{9D8B030D-6E8A-4147-A177-3AD203B41FA5}">
                      <a16:colId xmlns:a16="http://schemas.microsoft.com/office/drawing/2014/main" xmlns="" val="20000"/>
                    </a:ext>
                  </a:extLst>
                </a:gridCol>
                <a:gridCol w="2100600">
                  <a:extLst>
                    <a:ext uri="{9D8B030D-6E8A-4147-A177-3AD203B41FA5}">
                      <a16:colId xmlns:a16="http://schemas.microsoft.com/office/drawing/2014/main" xmlns="" val="20001"/>
                    </a:ext>
                  </a:extLst>
                </a:gridCol>
                <a:gridCol w="1600200">
                  <a:extLst>
                    <a:ext uri="{9D8B030D-6E8A-4147-A177-3AD203B41FA5}">
                      <a16:colId xmlns:a16="http://schemas.microsoft.com/office/drawing/2014/main" xmlns="" val="20002"/>
                    </a:ext>
                  </a:extLst>
                </a:gridCol>
                <a:gridCol w="838200">
                  <a:extLst>
                    <a:ext uri="{9D8B030D-6E8A-4147-A177-3AD203B41FA5}">
                      <a16:colId xmlns:a16="http://schemas.microsoft.com/office/drawing/2014/main" xmlns="" val="20003"/>
                    </a:ext>
                  </a:extLst>
                </a:gridCol>
                <a:gridCol w="2971800">
                  <a:extLst>
                    <a:ext uri="{9D8B030D-6E8A-4147-A177-3AD203B41FA5}">
                      <a16:colId xmlns:a16="http://schemas.microsoft.com/office/drawing/2014/main" xmlns="" val="20004"/>
                    </a:ext>
                  </a:extLst>
                </a:gridCol>
                <a:gridCol w="838201">
                  <a:extLst>
                    <a:ext uri="{9D8B030D-6E8A-4147-A177-3AD203B41FA5}">
                      <a16:colId xmlns:a16="http://schemas.microsoft.com/office/drawing/2014/main" xmlns="" val="20005"/>
                    </a:ext>
                  </a:extLst>
                </a:gridCol>
              </a:tblGrid>
              <a:tr h="342173">
                <a:tc>
                  <a:txBody>
                    <a:bodyPr/>
                    <a:lstStyle/>
                    <a:p>
                      <a:pPr algn="ctr" fontAlgn="ctr"/>
                      <a:r>
                        <a:rPr lang="en-US" sz="1400" b="1" u="none" strike="noStrike">
                          <a:solidFill>
                            <a:schemeClr val="bg1"/>
                          </a:solidFill>
                          <a:effectLst/>
                        </a:rPr>
                        <a:t>STT</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Bên quan tâm</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Vấn đề</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Nội bộ/ </a:t>
                      </a:r>
                      <a:br>
                        <a:rPr lang="en-US" sz="1400" b="1" u="none" strike="noStrike">
                          <a:solidFill>
                            <a:schemeClr val="bg1"/>
                          </a:solidFill>
                          <a:effectLst/>
                        </a:rPr>
                      </a:br>
                      <a:r>
                        <a:rPr lang="en-US" sz="1400" b="1" u="none" strike="noStrike">
                          <a:solidFill>
                            <a:schemeClr val="bg1"/>
                          </a:solidFill>
                          <a:effectLst/>
                        </a:rPr>
                        <a:t>bên ngoài</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Nhu cầu và Mong đợi của Bên Quan tâm</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Bộ phận/ Chức năng</a:t>
                      </a:r>
                      <a:endParaRPr lang="vi-VN" sz="1400" b="1" i="0" u="none" strike="noStrike">
                        <a:solidFill>
                          <a:schemeClr val="bg1"/>
                        </a:solidFill>
                        <a:effectLst/>
                        <a:latin typeface="Times New Roman"/>
                      </a:endParaRPr>
                    </a:p>
                  </a:txBody>
                  <a:tcPr marL="8147" marR="8147" marT="8147" marB="0" anchor="ctr">
                    <a:solidFill>
                      <a:srgbClr val="0070C0"/>
                    </a:solidFill>
                  </a:tcPr>
                </a:tc>
                <a:extLst>
                  <a:ext uri="{0D108BD9-81ED-4DB2-BD59-A6C34878D82A}">
                    <a16:rowId xmlns:a16="http://schemas.microsoft.com/office/drawing/2014/main" xmlns="" val="10000"/>
                  </a:ext>
                </a:extLst>
              </a:tr>
              <a:tr h="946677">
                <a:tc>
                  <a:txBody>
                    <a:bodyPr/>
                    <a:lstStyle/>
                    <a:p>
                      <a:pPr algn="ctr" fontAlgn="ctr"/>
                      <a:r>
                        <a:rPr lang="en-US" sz="1400" b="0" i="0" u="none" strike="noStrike">
                          <a:solidFill>
                            <a:srgbClr val="000000"/>
                          </a:solidFill>
                          <a:effectLst/>
                          <a:latin typeface="+mj-lt"/>
                        </a:rPr>
                        <a:t>9</a:t>
                      </a:r>
                    </a:p>
                  </a:txBody>
                  <a:tcPr marL="9525" marR="9525" marT="9525" marB="0" anchor="ctr"/>
                </a:tc>
                <a:tc>
                  <a:txBody>
                    <a:bodyPr/>
                    <a:lstStyle/>
                    <a:p>
                      <a:pPr algn="l" fontAlgn="t"/>
                      <a:r>
                        <a:rPr lang="en-US" sz="1400" b="0" i="0" u="none" strike="noStrike">
                          <a:solidFill>
                            <a:srgbClr val="000000"/>
                          </a:solidFill>
                          <a:effectLst/>
                          <a:latin typeface="+mj-lt"/>
                        </a:rPr>
                        <a:t>Nhà cung cấp</a:t>
                      </a:r>
                    </a:p>
                  </a:txBody>
                  <a:tcPr marL="9525" marR="9525" marT="9525" marB="0" anchor="ctr"/>
                </a:tc>
                <a:tc>
                  <a:txBody>
                    <a:bodyPr/>
                    <a:lstStyle/>
                    <a:p>
                      <a:pPr algn="l" fontAlgn="t"/>
                      <a:r>
                        <a:rPr lang="vi-VN" sz="1400" b="0" i="0" u="none" strike="noStrike">
                          <a:solidFill>
                            <a:srgbClr val="000000"/>
                          </a:solidFill>
                          <a:effectLst/>
                          <a:latin typeface="+mj-lt"/>
                        </a:rPr>
                        <a:t>Cung cấp cho Trường các nguyên liệu và các dịch vụ cần thiết : nguyên, vật liệu cho SV thực tập</a:t>
                      </a:r>
                    </a:p>
                  </a:txBody>
                  <a:tcPr marL="9525" marR="9525" marT="9525" marB="0" anchor="ctr"/>
                </a:tc>
                <a:tc>
                  <a:txBody>
                    <a:bodyPr/>
                    <a:lstStyle/>
                    <a:p>
                      <a:pPr algn="l" fontAlgn="t"/>
                      <a:r>
                        <a:rPr lang="en-US" sz="1400" b="0" i="0" u="none" strike="noStrike">
                          <a:solidFill>
                            <a:srgbClr val="000000"/>
                          </a:solidFill>
                          <a:effectLst/>
                          <a:latin typeface="+mj-lt"/>
                        </a:rPr>
                        <a:t>Bên ngoài</a:t>
                      </a:r>
                    </a:p>
                  </a:txBody>
                  <a:tcPr marL="9525" marR="9525" marT="9525" marB="0" anchor="ctr"/>
                </a:tc>
                <a:tc>
                  <a:txBody>
                    <a:bodyPr/>
                    <a:lstStyle/>
                    <a:p>
                      <a:pPr algn="l" fontAlgn="t"/>
                      <a:r>
                        <a:rPr lang="vi-VN" sz="1400" b="0" i="0" u="none" strike="noStrike">
                          <a:solidFill>
                            <a:srgbClr val="000000"/>
                          </a:solidFill>
                          <a:effectLst/>
                          <a:latin typeface="+mj-lt"/>
                        </a:rPr>
                        <a:t>Thanh toán tiền nhanh </a:t>
                      </a:r>
                      <a:br>
                        <a:rPr lang="vi-VN" sz="1400" b="0" i="0" u="none" strike="noStrike">
                          <a:solidFill>
                            <a:srgbClr val="000000"/>
                          </a:solidFill>
                          <a:effectLst/>
                          <a:latin typeface="+mj-lt"/>
                        </a:rPr>
                      </a:br>
                      <a:r>
                        <a:rPr lang="vi-VN" sz="1400" b="0" i="0" u="none" strike="noStrike">
                          <a:solidFill>
                            <a:srgbClr val="000000"/>
                          </a:solidFill>
                          <a:effectLst/>
                          <a:latin typeface="+mj-lt"/>
                        </a:rPr>
                        <a:t>Thông tin mua hàng rõ ràng</a:t>
                      </a:r>
                      <a:br>
                        <a:rPr lang="vi-VN" sz="1400" b="0" i="0" u="none" strike="noStrike">
                          <a:solidFill>
                            <a:srgbClr val="000000"/>
                          </a:solidFill>
                          <a:effectLst/>
                          <a:latin typeface="+mj-lt"/>
                        </a:rPr>
                      </a:br>
                      <a:r>
                        <a:rPr lang="vi-VN" sz="1400" b="0" i="0" u="none" strike="noStrike">
                          <a:solidFill>
                            <a:srgbClr val="000000"/>
                          </a:solidFill>
                          <a:effectLst/>
                          <a:latin typeface="+mj-lt"/>
                        </a:rPr>
                        <a:t>Thông tin về đánh giá, lựa chọn, theo dõi kết quả, đánh giá lại nhà cung cấp phải rõ ràng</a:t>
                      </a:r>
                    </a:p>
                  </a:txBody>
                  <a:tcPr marL="9525" marR="9525" marT="9525" marB="0" anchor="ctr"/>
                </a:tc>
                <a:tc>
                  <a:txBody>
                    <a:bodyPr/>
                    <a:lstStyle/>
                    <a:p>
                      <a:pPr algn="l" fontAlgn="ctr"/>
                      <a:r>
                        <a:rPr lang="en-US" sz="1400" b="0" i="0" u="none" strike="noStrike">
                          <a:solidFill>
                            <a:srgbClr val="000000"/>
                          </a:solidFill>
                          <a:effectLst/>
                          <a:latin typeface="+mj-lt"/>
                        </a:rPr>
                        <a:t>FIN</a:t>
                      </a:r>
                      <a:br>
                        <a:rPr lang="en-US" sz="1400" b="0" i="0" u="none" strike="noStrike">
                          <a:solidFill>
                            <a:srgbClr val="000000"/>
                          </a:solidFill>
                          <a:effectLst/>
                          <a:latin typeface="+mj-lt"/>
                        </a:rPr>
                      </a:br>
                      <a:r>
                        <a:rPr lang="en-US" sz="1400" b="0" i="0" u="none" strike="noStrike">
                          <a:solidFill>
                            <a:srgbClr val="000000"/>
                          </a:solidFill>
                          <a:effectLst/>
                          <a:latin typeface="+mj-lt"/>
                        </a:rPr>
                        <a:t>DIR</a:t>
                      </a:r>
                      <a:br>
                        <a:rPr lang="en-US" sz="1400" b="0" i="0" u="none" strike="noStrike">
                          <a:solidFill>
                            <a:srgbClr val="000000"/>
                          </a:solidFill>
                          <a:effectLst/>
                          <a:latin typeface="+mj-lt"/>
                        </a:rPr>
                      </a:br>
                      <a:r>
                        <a:rPr lang="en-US" sz="1400" b="0" i="0" u="none" strike="noStrike">
                          <a:solidFill>
                            <a:srgbClr val="000000"/>
                          </a:solidFill>
                          <a:effectLst/>
                          <a:latin typeface="+mj-lt"/>
                        </a:rPr>
                        <a:t>PUR</a:t>
                      </a:r>
                      <a:br>
                        <a:rPr lang="en-US" sz="1400" b="0" i="0" u="none" strike="noStrike">
                          <a:solidFill>
                            <a:srgbClr val="000000"/>
                          </a:solidFill>
                          <a:effectLst/>
                          <a:latin typeface="+mj-lt"/>
                        </a:rPr>
                      </a:br>
                      <a:r>
                        <a:rPr lang="en-US" sz="1400" b="0" i="0" u="none" strike="noStrike">
                          <a:solidFill>
                            <a:srgbClr val="000000"/>
                          </a:solidFill>
                          <a:effectLst/>
                          <a:latin typeface="+mj-lt"/>
                        </a:rPr>
                        <a:t>MA</a:t>
                      </a:r>
                    </a:p>
                  </a:txBody>
                  <a:tcPr marL="9525" marR="9525" marT="9525" marB="0" anchor="ctr"/>
                </a:tc>
                <a:extLst>
                  <a:ext uri="{0D108BD9-81ED-4DB2-BD59-A6C34878D82A}">
                    <a16:rowId xmlns:a16="http://schemas.microsoft.com/office/drawing/2014/main" xmlns="" val="10001"/>
                  </a:ext>
                </a:extLst>
              </a:tr>
              <a:tr h="1050958">
                <a:tc>
                  <a:txBody>
                    <a:bodyPr/>
                    <a:lstStyle/>
                    <a:p>
                      <a:pPr algn="ctr" fontAlgn="ctr"/>
                      <a:r>
                        <a:rPr lang="en-US" sz="1400" b="0" i="0" u="none" strike="noStrike">
                          <a:solidFill>
                            <a:srgbClr val="000000"/>
                          </a:solidFill>
                          <a:effectLst/>
                          <a:latin typeface="+mj-lt"/>
                        </a:rPr>
                        <a:t>10</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Công ty cấp điện, nước, xăng dầu, Internet </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Cung cấp các tiện ích, nguyên liệu, dịch vụ</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Thanh toán tiền nhanh </a:t>
                      </a:r>
                      <a:br>
                        <a:rPr lang="vi-VN" sz="1400" b="0" i="0" u="none" strike="noStrike">
                          <a:solidFill>
                            <a:srgbClr val="000000"/>
                          </a:solidFill>
                          <a:effectLst/>
                          <a:latin typeface="+mj-lt"/>
                        </a:rPr>
                      </a:br>
                      <a:r>
                        <a:rPr lang="vi-VN" sz="1400" b="0" i="0" u="none" strike="noStrike">
                          <a:solidFill>
                            <a:srgbClr val="000000"/>
                          </a:solidFill>
                          <a:effectLst/>
                          <a:latin typeface="+mj-lt"/>
                        </a:rPr>
                        <a:t>Quản lý tốt các nguồn lực  </a:t>
                      </a:r>
                      <a:br>
                        <a:rPr lang="vi-VN" sz="1400" b="0" i="0" u="none" strike="noStrike">
                          <a:solidFill>
                            <a:srgbClr val="000000"/>
                          </a:solidFill>
                          <a:effectLst/>
                          <a:latin typeface="+mj-lt"/>
                        </a:rPr>
                      </a:br>
                      <a:r>
                        <a:rPr lang="vi-VN" sz="1400" b="0" i="0" u="none" strike="noStrike">
                          <a:solidFill>
                            <a:srgbClr val="000000"/>
                          </a:solidFill>
                          <a:effectLst/>
                          <a:latin typeface="+mj-lt"/>
                        </a:rPr>
                        <a:t>Việc bảo toàn nước sạch, điện năng, xăng dầu. </a:t>
                      </a:r>
                    </a:p>
                  </a:txBody>
                  <a:tcPr marL="9525" marR="9525" marT="9525" marB="0" anchor="ctr">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FIN</a:t>
                      </a:r>
                      <a:br>
                        <a:rPr lang="en-US" sz="1400" b="0" i="0" u="none" strike="noStrike">
                          <a:solidFill>
                            <a:srgbClr val="000000"/>
                          </a:solidFill>
                          <a:effectLst/>
                          <a:latin typeface="+mj-lt"/>
                        </a:rPr>
                      </a:br>
                      <a:r>
                        <a:rPr lang="en-US" sz="1400" b="0" i="0" u="none" strike="noStrike">
                          <a:solidFill>
                            <a:srgbClr val="000000"/>
                          </a:solidFill>
                          <a:effectLst/>
                          <a:latin typeface="+mj-lt"/>
                        </a:rPr>
                        <a:t>DIR</a:t>
                      </a:r>
                      <a:br>
                        <a:rPr lang="en-US" sz="1400" b="0" i="0" u="none" strike="noStrike">
                          <a:solidFill>
                            <a:srgbClr val="000000"/>
                          </a:solidFill>
                          <a:effectLst/>
                          <a:latin typeface="+mj-lt"/>
                        </a:rPr>
                      </a:br>
                      <a:r>
                        <a:rPr lang="en-US" sz="1400" b="0" i="0" u="none" strike="noStrike">
                          <a:solidFill>
                            <a:srgbClr val="000000"/>
                          </a:solidFill>
                          <a:effectLst/>
                          <a:latin typeface="+mj-lt"/>
                        </a:rPr>
                        <a:t>PUR</a:t>
                      </a:r>
                      <a:br>
                        <a:rPr lang="en-US" sz="1400" b="0" i="0" u="none" strike="noStrike">
                          <a:solidFill>
                            <a:srgbClr val="000000"/>
                          </a:solidFill>
                          <a:effectLst/>
                          <a:latin typeface="+mj-lt"/>
                        </a:rPr>
                      </a:br>
                      <a:r>
                        <a:rPr lang="en-US" sz="1400" b="0" i="0" u="none" strike="noStrike">
                          <a:solidFill>
                            <a:srgbClr val="000000"/>
                          </a:solidFill>
                          <a:effectLst/>
                          <a:latin typeface="+mj-lt"/>
                        </a:rPr>
                        <a:t>MA</a:t>
                      </a:r>
                    </a:p>
                  </a:txBody>
                  <a:tcPr marL="9525" marR="9525" marT="9525" marB="0" anchor="ctr">
                    <a:solidFill>
                      <a:schemeClr val="accent2">
                        <a:lumMod val="20000"/>
                        <a:lumOff val="80000"/>
                      </a:schemeClr>
                    </a:solidFill>
                  </a:tcPr>
                </a:tc>
                <a:extLst>
                  <a:ext uri="{0D108BD9-81ED-4DB2-BD59-A6C34878D82A}">
                    <a16:rowId xmlns:a16="http://schemas.microsoft.com/office/drawing/2014/main" xmlns="" val="10002"/>
                  </a:ext>
                </a:extLst>
              </a:tr>
              <a:tr h="1197604">
                <a:tc>
                  <a:txBody>
                    <a:bodyPr/>
                    <a:lstStyle/>
                    <a:p>
                      <a:pPr algn="ctr" fontAlgn="ctr"/>
                      <a:r>
                        <a:rPr lang="en-US" sz="1400" b="0" i="0" u="none" strike="noStrike">
                          <a:solidFill>
                            <a:srgbClr val="000000"/>
                          </a:solidFill>
                          <a:effectLst/>
                          <a:latin typeface="+mj-lt"/>
                        </a:rPr>
                        <a:t>11</a:t>
                      </a:r>
                    </a:p>
                  </a:txBody>
                  <a:tcPr marL="9525" marR="9525" marT="9525" marB="0" anchor="ctr"/>
                </a:tc>
                <a:tc>
                  <a:txBody>
                    <a:bodyPr/>
                    <a:lstStyle/>
                    <a:p>
                      <a:pPr algn="l" fontAlgn="t"/>
                      <a:r>
                        <a:rPr lang="en-US" sz="1400" b="0" i="0" u="none" strike="noStrike">
                          <a:solidFill>
                            <a:srgbClr val="000000"/>
                          </a:solidFill>
                          <a:effectLst/>
                          <a:latin typeface="+mj-lt"/>
                        </a:rPr>
                        <a:t>Tổ chức  AFNOR CERTIFICATION </a:t>
                      </a:r>
                    </a:p>
                  </a:txBody>
                  <a:tcPr marL="9525" marR="9525" marT="9525" marB="0" anchor="ctr"/>
                </a:tc>
                <a:tc>
                  <a:txBody>
                    <a:bodyPr/>
                    <a:lstStyle/>
                    <a:p>
                      <a:pPr algn="l" fontAlgn="t"/>
                      <a:r>
                        <a:rPr lang="vi-VN" sz="1400" b="0" i="0" u="none" strike="noStrike">
                          <a:solidFill>
                            <a:srgbClr val="000000"/>
                          </a:solidFill>
                          <a:effectLst/>
                          <a:latin typeface="+mj-lt"/>
                        </a:rPr>
                        <a:t>Đánh giá sư phù hợp với  ISO 9001: 2015 và cấp chứng nhận</a:t>
                      </a:r>
                    </a:p>
                  </a:txBody>
                  <a:tcPr marL="9525" marR="9525" marT="9525" marB="0" anchor="ctr"/>
                </a:tc>
                <a:tc>
                  <a:txBody>
                    <a:bodyPr/>
                    <a:lstStyle/>
                    <a:p>
                      <a:pPr algn="l" fontAlgn="t"/>
                      <a:r>
                        <a:rPr lang="en-US" sz="1400" b="0" i="0" u="none" strike="noStrike">
                          <a:solidFill>
                            <a:srgbClr val="000000"/>
                          </a:solidFill>
                          <a:effectLst/>
                          <a:latin typeface="+mj-lt"/>
                        </a:rPr>
                        <a:t>Bên ngoài</a:t>
                      </a:r>
                    </a:p>
                  </a:txBody>
                  <a:tcPr marL="9525" marR="9525" marT="9525" marB="0" anchor="ctr"/>
                </a:tc>
                <a:tc>
                  <a:txBody>
                    <a:bodyPr/>
                    <a:lstStyle/>
                    <a:p>
                      <a:pPr algn="l" fontAlgn="t"/>
                      <a:r>
                        <a:rPr lang="vi-VN" sz="1400" b="0" i="0" u="none" strike="noStrike">
                          <a:solidFill>
                            <a:srgbClr val="000000"/>
                          </a:solidFill>
                          <a:effectLst/>
                          <a:latin typeface="+mj-lt"/>
                        </a:rPr>
                        <a:t>Mức độ phù hợp của QMS với các yêu cầu của ISO 9001 : 2015</a:t>
                      </a:r>
                    </a:p>
                  </a:txBody>
                  <a:tcPr marL="9525" marR="9525" marT="9525" marB="0" anchor="ctr"/>
                </a:tc>
                <a:tc>
                  <a:txBody>
                    <a:bodyPr/>
                    <a:lstStyle/>
                    <a:p>
                      <a:pPr algn="l" fontAlgn="ctr"/>
                      <a:r>
                        <a:rPr lang="en-US" sz="1400" b="0" i="0" u="none" strike="noStrike">
                          <a:solidFill>
                            <a:srgbClr val="000000"/>
                          </a:solidFill>
                          <a:effectLst/>
                          <a:latin typeface="+mj-lt"/>
                        </a:rPr>
                        <a:t>DIR</a:t>
                      </a:r>
                      <a:br>
                        <a:rPr lang="en-US" sz="1400" b="0" i="0" u="none" strike="noStrike">
                          <a:solidFill>
                            <a:srgbClr val="000000"/>
                          </a:solidFill>
                          <a:effectLst/>
                          <a:latin typeface="+mj-lt"/>
                        </a:rPr>
                      </a:br>
                      <a:r>
                        <a:rPr lang="en-US" sz="1400" b="0" i="0" u="none" strike="noStrike">
                          <a:solidFill>
                            <a:srgbClr val="000000"/>
                          </a:solidFill>
                          <a:effectLst/>
                          <a:latin typeface="+mj-lt"/>
                        </a:rPr>
                        <a:t>Process Owners</a:t>
                      </a:r>
                    </a:p>
                  </a:txBody>
                  <a:tcPr marL="9525" marR="9525" marT="9525" marB="0" anchor="ctr"/>
                </a:tc>
                <a:extLst>
                  <a:ext uri="{0D108BD9-81ED-4DB2-BD59-A6C34878D82A}">
                    <a16:rowId xmlns:a16="http://schemas.microsoft.com/office/drawing/2014/main" xmlns="" val="10003"/>
                  </a:ext>
                </a:extLst>
              </a:tr>
              <a:tr h="855431">
                <a:tc>
                  <a:txBody>
                    <a:bodyPr/>
                    <a:lstStyle/>
                    <a:p>
                      <a:pPr algn="ctr" fontAlgn="ctr"/>
                      <a:r>
                        <a:rPr lang="en-US" sz="1400" b="0" i="0" u="none" strike="noStrike">
                          <a:solidFill>
                            <a:srgbClr val="000000"/>
                          </a:solidFill>
                          <a:effectLst/>
                          <a:latin typeface="+mj-lt"/>
                        </a:rPr>
                        <a:t>12</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Đối thủ: trường Cao đẳng Kỹ thuật Cao Thắng</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Mức độ của sự cạnh tranh </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Duy trì được uy tín trong giáo dục nghề nghiệp</a:t>
                      </a:r>
                      <a:br>
                        <a:rPr lang="vi-VN" sz="1400" b="0" i="0" u="none" strike="noStrike">
                          <a:solidFill>
                            <a:srgbClr val="000000"/>
                          </a:solidFill>
                          <a:effectLst/>
                          <a:latin typeface="+mj-lt"/>
                        </a:rPr>
                      </a:br>
                      <a:r>
                        <a:rPr lang="vi-VN" sz="1400" b="0" i="0" u="none" strike="noStrike">
                          <a:solidFill>
                            <a:srgbClr val="000000"/>
                          </a:solidFill>
                          <a:effectLst/>
                          <a:latin typeface="+mj-lt"/>
                        </a:rPr>
                        <a:t>Hành xử có đạo đức</a:t>
                      </a:r>
                      <a:br>
                        <a:rPr lang="vi-VN" sz="1400" b="0" i="0" u="none" strike="noStrike">
                          <a:solidFill>
                            <a:srgbClr val="000000"/>
                          </a:solidFill>
                          <a:effectLst/>
                          <a:latin typeface="+mj-lt"/>
                        </a:rPr>
                      </a:br>
                      <a:r>
                        <a:rPr lang="vi-VN" sz="1400" b="0" i="0" u="none" strike="noStrike">
                          <a:solidFill>
                            <a:srgbClr val="000000"/>
                          </a:solidFill>
                          <a:effectLst/>
                          <a:latin typeface="+mj-lt"/>
                        </a:rPr>
                        <a:t>Kết quả kiểm định chất lượng trường Cao đẳng đạt cấp độ 3</a:t>
                      </a:r>
                    </a:p>
                  </a:txBody>
                  <a:tcPr marL="9525" marR="9525" marT="9525" marB="0" anchor="ctr">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
                      </a:r>
                      <a:br>
                        <a:rPr lang="en-US" sz="1400" b="0" i="0" u="none" strike="noStrike">
                          <a:solidFill>
                            <a:srgbClr val="000000"/>
                          </a:solidFill>
                          <a:effectLst/>
                          <a:latin typeface="+mj-lt"/>
                        </a:rPr>
                      </a:br>
                      <a:r>
                        <a:rPr lang="en-US" sz="1400" b="0" i="0" u="none" strike="noStrike">
                          <a:solidFill>
                            <a:srgbClr val="000000"/>
                          </a:solidFill>
                          <a:effectLst/>
                          <a:latin typeface="+mj-lt"/>
                        </a:rPr>
                        <a:t>DIR</a:t>
                      </a:r>
                      <a:br>
                        <a:rPr lang="en-US" sz="1400" b="0" i="0" u="none" strike="noStrike">
                          <a:solidFill>
                            <a:srgbClr val="000000"/>
                          </a:solidFill>
                          <a:effectLst/>
                          <a:latin typeface="+mj-lt"/>
                        </a:rPr>
                      </a:br>
                      <a:r>
                        <a:rPr lang="en-US" sz="1400" b="0" i="0" u="none" strike="noStrike">
                          <a:solidFill>
                            <a:srgbClr val="000000"/>
                          </a:solidFill>
                          <a:effectLst/>
                          <a:latin typeface="+mj-lt"/>
                        </a:rPr>
                        <a:t>ADM</a:t>
                      </a:r>
                      <a:br>
                        <a:rPr lang="en-US" sz="1400" b="0" i="0" u="none" strike="noStrike">
                          <a:solidFill>
                            <a:srgbClr val="000000"/>
                          </a:solidFill>
                          <a:effectLst/>
                          <a:latin typeface="+mj-lt"/>
                        </a:rPr>
                      </a:br>
                      <a:r>
                        <a:rPr lang="en-US" sz="1400" b="0" i="0" u="none" strike="noStrike">
                          <a:solidFill>
                            <a:srgbClr val="000000"/>
                          </a:solidFill>
                          <a:effectLst/>
                          <a:latin typeface="+mj-lt"/>
                        </a:rPr>
                        <a:t>QA</a:t>
                      </a:r>
                    </a:p>
                  </a:txBody>
                  <a:tcPr marL="9525" marR="9525" marT="9525" marB="0" anchor="ctr">
                    <a:solidFill>
                      <a:schemeClr val="accent2">
                        <a:lumMod val="20000"/>
                        <a:lumOff val="80000"/>
                      </a:schemeClr>
                    </a:solidFill>
                  </a:tcPr>
                </a:tc>
                <a:extLst>
                  <a:ext uri="{0D108BD9-81ED-4DB2-BD59-A6C34878D82A}">
                    <a16:rowId xmlns:a16="http://schemas.microsoft.com/office/drawing/2014/main" xmlns="" val="10004"/>
                  </a:ext>
                </a:extLst>
              </a:tr>
            </a:tbl>
          </a:graphicData>
        </a:graphic>
      </p:graphicFrame>
      <p:grpSp>
        <p:nvGrpSpPr>
          <p:cNvPr id="5" name="Group 4"/>
          <p:cNvGrpSpPr/>
          <p:nvPr/>
        </p:nvGrpSpPr>
        <p:grpSpPr>
          <a:xfrm>
            <a:off x="8006527" y="292006"/>
            <a:ext cx="941397" cy="927194"/>
            <a:chOff x="7308850" y="188913"/>
            <a:chExt cx="1665288" cy="1512887"/>
          </a:xfrm>
        </p:grpSpPr>
        <p:grpSp>
          <p:nvGrpSpPr>
            <p:cNvPr id="6" name="Group 39"/>
            <p:cNvGrpSpPr>
              <a:grpSpLocks/>
            </p:cNvGrpSpPr>
            <p:nvPr/>
          </p:nvGrpSpPr>
          <p:grpSpPr bwMode="auto">
            <a:xfrm>
              <a:off x="7308850" y="188913"/>
              <a:ext cx="1665288" cy="1512887"/>
              <a:chOff x="4604" y="119"/>
              <a:chExt cx="1049" cy="953"/>
            </a:xfrm>
          </p:grpSpPr>
          <p:sp>
            <p:nvSpPr>
              <p:cNvPr id="9"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1"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8" name="Picture 7"/>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1326718646"/>
      </p:ext>
    </p:extLst>
  </p:cSld>
  <p:clrMapOvr>
    <a:masterClrMapping/>
  </p:clrMapOvr>
  <p:transition spd="slow">
    <p:wipe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763000" cy="563563"/>
          </a:xfrm>
        </p:spPr>
        <p:txBody>
          <a:bodyPr/>
          <a:lstStyle/>
          <a:p>
            <a:r>
              <a:rPr lang="en-US"/>
              <a:t>DANH MỤC CÁC BÊN QUAN TÂM</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749757615"/>
              </p:ext>
            </p:extLst>
          </p:nvPr>
        </p:nvGraphicFramePr>
        <p:xfrm>
          <a:off x="152400" y="1241425"/>
          <a:ext cx="8839201" cy="5387975"/>
        </p:xfrm>
        <a:graphic>
          <a:graphicData uri="http://schemas.openxmlformats.org/drawingml/2006/table">
            <a:tbl>
              <a:tblPr>
                <a:tableStyleId>{616DA210-FB5B-4158-B5E0-FEB733F419BA}</a:tableStyleId>
              </a:tblPr>
              <a:tblGrid>
                <a:gridCol w="417600">
                  <a:extLst>
                    <a:ext uri="{9D8B030D-6E8A-4147-A177-3AD203B41FA5}">
                      <a16:colId xmlns:a16="http://schemas.microsoft.com/office/drawing/2014/main" xmlns="" val="20000"/>
                    </a:ext>
                  </a:extLst>
                </a:gridCol>
                <a:gridCol w="2097000">
                  <a:extLst>
                    <a:ext uri="{9D8B030D-6E8A-4147-A177-3AD203B41FA5}">
                      <a16:colId xmlns:a16="http://schemas.microsoft.com/office/drawing/2014/main" xmlns="" val="20001"/>
                    </a:ext>
                  </a:extLst>
                </a:gridCol>
                <a:gridCol w="1635980">
                  <a:extLst>
                    <a:ext uri="{9D8B030D-6E8A-4147-A177-3AD203B41FA5}">
                      <a16:colId xmlns:a16="http://schemas.microsoft.com/office/drawing/2014/main" xmlns="" val="20002"/>
                    </a:ext>
                  </a:extLst>
                </a:gridCol>
                <a:gridCol w="845489">
                  <a:extLst>
                    <a:ext uri="{9D8B030D-6E8A-4147-A177-3AD203B41FA5}">
                      <a16:colId xmlns:a16="http://schemas.microsoft.com/office/drawing/2014/main" xmlns="" val="20003"/>
                    </a:ext>
                  </a:extLst>
                </a:gridCol>
                <a:gridCol w="2997642">
                  <a:extLst>
                    <a:ext uri="{9D8B030D-6E8A-4147-A177-3AD203B41FA5}">
                      <a16:colId xmlns:a16="http://schemas.microsoft.com/office/drawing/2014/main" xmlns="" val="20004"/>
                    </a:ext>
                  </a:extLst>
                </a:gridCol>
                <a:gridCol w="845490">
                  <a:extLst>
                    <a:ext uri="{9D8B030D-6E8A-4147-A177-3AD203B41FA5}">
                      <a16:colId xmlns:a16="http://schemas.microsoft.com/office/drawing/2014/main" xmlns="" val="20005"/>
                    </a:ext>
                  </a:extLst>
                </a:gridCol>
              </a:tblGrid>
              <a:tr h="826034">
                <a:tc>
                  <a:txBody>
                    <a:bodyPr/>
                    <a:lstStyle/>
                    <a:p>
                      <a:pPr algn="ctr" fontAlgn="ctr"/>
                      <a:r>
                        <a:rPr lang="en-US" sz="1400" b="1" u="none" strike="noStrike">
                          <a:solidFill>
                            <a:schemeClr val="bg1"/>
                          </a:solidFill>
                          <a:effectLst/>
                        </a:rPr>
                        <a:t>STT</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Bên quan tâm</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Vấn đề</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Nội bộ/ </a:t>
                      </a:r>
                      <a:br>
                        <a:rPr lang="en-US" sz="1400" b="1" u="none" strike="noStrike">
                          <a:solidFill>
                            <a:schemeClr val="bg1"/>
                          </a:solidFill>
                          <a:effectLst/>
                        </a:rPr>
                      </a:br>
                      <a:r>
                        <a:rPr lang="en-US" sz="1400" b="1" u="none" strike="noStrike">
                          <a:solidFill>
                            <a:schemeClr val="bg1"/>
                          </a:solidFill>
                          <a:effectLst/>
                        </a:rPr>
                        <a:t>bên ngoài</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Nhu cầu và Mong đợi của Bên Quan tâm</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Bộ phận/ Chức năng</a:t>
                      </a:r>
                      <a:endParaRPr lang="vi-VN" sz="1400" b="1" i="0" u="none" strike="noStrike">
                        <a:solidFill>
                          <a:schemeClr val="bg1"/>
                        </a:solidFill>
                        <a:effectLst/>
                        <a:latin typeface="Times New Roman"/>
                      </a:endParaRPr>
                    </a:p>
                  </a:txBody>
                  <a:tcPr marL="8147" marR="8147" marT="8147" marB="0" anchor="ctr">
                    <a:solidFill>
                      <a:srgbClr val="0070C0"/>
                    </a:solidFill>
                  </a:tcPr>
                </a:tc>
                <a:extLst>
                  <a:ext uri="{0D108BD9-81ED-4DB2-BD59-A6C34878D82A}">
                    <a16:rowId xmlns:a16="http://schemas.microsoft.com/office/drawing/2014/main" xmlns="" val="10000"/>
                  </a:ext>
                </a:extLst>
              </a:tr>
              <a:tr h="1236467">
                <a:tc>
                  <a:txBody>
                    <a:bodyPr/>
                    <a:lstStyle/>
                    <a:p>
                      <a:pPr algn="ctr" fontAlgn="ctr"/>
                      <a:r>
                        <a:rPr lang="en-US" sz="1400" b="0" i="0" u="none" strike="noStrike">
                          <a:solidFill>
                            <a:srgbClr val="000000"/>
                          </a:solidFill>
                          <a:effectLst/>
                          <a:latin typeface="+mj-lt"/>
                        </a:rPr>
                        <a:t>13</a:t>
                      </a:r>
                    </a:p>
                  </a:txBody>
                  <a:tcPr marL="9525" marR="9525" marT="9525" marB="0" anchor="ctr"/>
                </a:tc>
                <a:tc>
                  <a:txBody>
                    <a:bodyPr/>
                    <a:lstStyle/>
                    <a:p>
                      <a:pPr algn="l" fontAlgn="t"/>
                      <a:r>
                        <a:rPr lang="vi-VN" sz="1400" b="0" i="0" u="none" strike="noStrike">
                          <a:solidFill>
                            <a:srgbClr val="000000"/>
                          </a:solidFill>
                          <a:effectLst/>
                          <a:latin typeface="+mj-lt"/>
                        </a:rPr>
                        <a:t>Nhà đầu tư: </a:t>
                      </a:r>
                      <a:br>
                        <a:rPr lang="vi-VN" sz="1400" b="0" i="0" u="none" strike="noStrike">
                          <a:solidFill>
                            <a:srgbClr val="000000"/>
                          </a:solidFill>
                          <a:effectLst/>
                          <a:latin typeface="+mj-lt"/>
                        </a:rPr>
                      </a:br>
                      <a:r>
                        <a:rPr lang="vi-VN" sz="1400" b="0" i="0" u="none" strike="noStrike">
                          <a:solidFill>
                            <a:srgbClr val="000000"/>
                          </a:solidFill>
                          <a:effectLst/>
                          <a:latin typeface="+mj-lt"/>
                        </a:rPr>
                        <a:t>Ủy ban Nhân dân Thành phố Hồ Chí Minh</a:t>
                      </a:r>
                      <a:br>
                        <a:rPr lang="vi-VN" sz="1400" b="0" i="0" u="none" strike="noStrike">
                          <a:solidFill>
                            <a:srgbClr val="000000"/>
                          </a:solidFill>
                          <a:effectLst/>
                          <a:latin typeface="+mj-lt"/>
                        </a:rPr>
                      </a:br>
                      <a:r>
                        <a:rPr lang="vi-VN" sz="1400" b="0" i="0" u="none" strike="noStrike">
                          <a:solidFill>
                            <a:srgbClr val="000000"/>
                          </a:solidFill>
                          <a:effectLst/>
                          <a:latin typeface="+mj-lt"/>
                        </a:rPr>
                        <a:t>Sở Giáo dục &amp; Đào tạo TP. HCM</a:t>
                      </a:r>
                    </a:p>
                  </a:txBody>
                  <a:tcPr marL="9525" marR="9525" marT="9525" marB="0"/>
                </a:tc>
                <a:tc>
                  <a:txBody>
                    <a:bodyPr/>
                    <a:lstStyle/>
                    <a:p>
                      <a:pPr algn="l" fontAlgn="t"/>
                      <a:r>
                        <a:rPr lang="vi-VN" sz="1400" b="0" i="0" u="none" strike="noStrike">
                          <a:solidFill>
                            <a:srgbClr val="000000"/>
                          </a:solidFill>
                          <a:effectLst/>
                          <a:latin typeface="+mj-lt"/>
                        </a:rPr>
                        <a:t>Cung cấp tài chính cho việc tuyển sinh đào tạo và các hoạt động của Trường</a:t>
                      </a:r>
                    </a:p>
                  </a:txBody>
                  <a:tcPr marL="9525" marR="9525" marT="9525" marB="0"/>
                </a:tc>
                <a:tc>
                  <a:txBody>
                    <a:bodyPr/>
                    <a:lstStyle/>
                    <a:p>
                      <a:pPr algn="l" fontAlgn="t"/>
                      <a:r>
                        <a:rPr lang="en-US" sz="1400" b="0" i="0" u="none" strike="noStrike">
                          <a:solidFill>
                            <a:srgbClr val="000000"/>
                          </a:solidFill>
                          <a:effectLst/>
                          <a:latin typeface="+mj-lt"/>
                        </a:rPr>
                        <a:t>Bên ngoài</a:t>
                      </a:r>
                    </a:p>
                  </a:txBody>
                  <a:tcPr marL="9525" marR="9525" marT="9525" marB="0"/>
                </a:tc>
                <a:tc>
                  <a:txBody>
                    <a:bodyPr/>
                    <a:lstStyle/>
                    <a:p>
                      <a:pPr algn="l" fontAlgn="t"/>
                      <a:r>
                        <a:rPr lang="vi-VN" sz="1400" b="0" i="0" u="none" strike="noStrike">
                          <a:solidFill>
                            <a:srgbClr val="000000"/>
                          </a:solidFill>
                          <a:effectLst/>
                          <a:latin typeface="+mj-lt"/>
                        </a:rPr>
                        <a:t>Kinh phí được sử dụng đúng</a:t>
                      </a:r>
                      <a:br>
                        <a:rPr lang="vi-VN" sz="1400" b="0" i="0" u="none" strike="noStrike">
                          <a:solidFill>
                            <a:srgbClr val="000000"/>
                          </a:solidFill>
                          <a:effectLst/>
                          <a:latin typeface="+mj-lt"/>
                        </a:rPr>
                      </a:br>
                      <a:r>
                        <a:rPr lang="vi-VN" sz="1400" b="0" i="0" u="none" strike="noStrike">
                          <a:solidFill>
                            <a:srgbClr val="000000"/>
                          </a:solidFill>
                          <a:effectLst/>
                          <a:latin typeface="+mj-lt"/>
                        </a:rPr>
                        <a:t>Việc quản lý  rõ ràng các rủi ro.</a:t>
                      </a:r>
                    </a:p>
                  </a:txBody>
                  <a:tcPr marL="9525" marR="9525" marT="9525" marB="0"/>
                </a:tc>
                <a:tc>
                  <a:txBody>
                    <a:bodyPr/>
                    <a:lstStyle/>
                    <a:p>
                      <a:pPr algn="l" fontAlgn="ctr"/>
                      <a:r>
                        <a:rPr lang="en-US" sz="1400" b="0" i="0" u="none" strike="noStrike">
                          <a:solidFill>
                            <a:schemeClr val="tx1"/>
                          </a:solidFill>
                          <a:effectLst/>
                          <a:latin typeface="+mj-lt"/>
                        </a:rPr>
                        <a:t>DIR</a:t>
                      </a:r>
                      <a:br>
                        <a:rPr lang="en-US" sz="1400" b="0" i="0" u="none" strike="noStrike">
                          <a:solidFill>
                            <a:schemeClr val="tx1"/>
                          </a:solidFill>
                          <a:effectLst/>
                          <a:latin typeface="+mj-lt"/>
                        </a:rPr>
                      </a:br>
                      <a:r>
                        <a:rPr lang="en-US" sz="1400" b="0" i="0" u="none" strike="noStrike">
                          <a:solidFill>
                            <a:schemeClr val="tx1"/>
                          </a:solidFill>
                          <a:effectLst/>
                          <a:latin typeface="+mj-lt"/>
                        </a:rPr>
                        <a:t>FIN</a:t>
                      </a:r>
                    </a:p>
                  </a:txBody>
                  <a:tcPr marL="9525" marR="9525" marT="9525" marB="0" anchor="ctr"/>
                </a:tc>
                <a:extLst>
                  <a:ext uri="{0D108BD9-81ED-4DB2-BD59-A6C34878D82A}">
                    <a16:rowId xmlns:a16="http://schemas.microsoft.com/office/drawing/2014/main" xmlns="" val="10001"/>
                  </a:ext>
                </a:extLst>
              </a:tr>
              <a:tr h="1441022">
                <a:tc>
                  <a:txBody>
                    <a:bodyPr/>
                    <a:lstStyle/>
                    <a:p>
                      <a:pPr algn="ctr" fontAlgn="ctr"/>
                      <a:r>
                        <a:rPr lang="en-US" sz="1400" b="0" i="0" u="none" strike="noStrike">
                          <a:solidFill>
                            <a:srgbClr val="000000"/>
                          </a:solidFill>
                          <a:effectLst/>
                          <a:latin typeface="+mj-lt"/>
                        </a:rPr>
                        <a:t>14</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Dich vụ khẩn cấp : Công An Phường 4, Công an Quận Tân Bình, Trung tâm PCCC, Trung tâm Y tế quận Tân Bình, Trung tâm Cấp cứu…</a:t>
                      </a:r>
                    </a:p>
                  </a:txBody>
                  <a:tcPr marL="9525" marR="9525" marT="9525" marB="0">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Cung cấp sự bảo vệ cho hoạt động của Trường</a:t>
                      </a:r>
                    </a:p>
                  </a:txBody>
                  <a:tcPr marL="9525" marR="9525" marT="9525" marB="0">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Duy trì tình hình an ninh trật tự, vệ sinh môi trường, an toàn lao động</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DIR</a:t>
                      </a:r>
                      <a:br>
                        <a:rPr lang="en-US" sz="1400" b="0" i="0" u="none" strike="noStrike">
                          <a:solidFill>
                            <a:srgbClr val="000000"/>
                          </a:solidFill>
                          <a:effectLst/>
                          <a:latin typeface="+mj-lt"/>
                        </a:rPr>
                      </a:br>
                      <a:r>
                        <a:rPr lang="en-US" sz="1400" b="0" i="0" u="none" strike="noStrike">
                          <a:solidFill>
                            <a:srgbClr val="000000"/>
                          </a:solidFill>
                          <a:effectLst/>
                          <a:latin typeface="+mj-lt"/>
                        </a:rPr>
                        <a:t>MA</a:t>
                      </a:r>
                      <a:br>
                        <a:rPr lang="en-US" sz="1400" b="0" i="0" u="none" strike="noStrike">
                          <a:solidFill>
                            <a:srgbClr val="000000"/>
                          </a:solidFill>
                          <a:effectLst/>
                          <a:latin typeface="+mj-lt"/>
                        </a:rPr>
                      </a:br>
                      <a:r>
                        <a:rPr lang="en-US" sz="1400" b="0" i="0" u="none" strike="noStrike">
                          <a:solidFill>
                            <a:srgbClr val="000000"/>
                          </a:solidFill>
                          <a:effectLst/>
                          <a:latin typeface="+mj-lt"/>
                        </a:rPr>
                        <a:t>HR</a:t>
                      </a:r>
                      <a:br>
                        <a:rPr lang="en-US" sz="1400" b="0" i="0" u="none" strike="noStrike">
                          <a:solidFill>
                            <a:srgbClr val="000000"/>
                          </a:solidFill>
                          <a:effectLst/>
                          <a:latin typeface="+mj-lt"/>
                        </a:rPr>
                      </a:br>
                      <a:r>
                        <a:rPr lang="en-US" sz="1400" b="0" i="0" u="none" strike="noStrike">
                          <a:solidFill>
                            <a:srgbClr val="000000"/>
                          </a:solidFill>
                          <a:effectLst/>
                          <a:latin typeface="+mj-lt"/>
                        </a:rPr>
                        <a:t>SDC</a:t>
                      </a:r>
                    </a:p>
                  </a:txBody>
                  <a:tcPr marL="9525" marR="9525" marT="9525" marB="0" anchor="ctr">
                    <a:solidFill>
                      <a:schemeClr val="accent2">
                        <a:lumMod val="20000"/>
                        <a:lumOff val="80000"/>
                      </a:schemeClr>
                    </a:solidFill>
                  </a:tcPr>
                </a:tc>
                <a:extLst>
                  <a:ext uri="{0D108BD9-81ED-4DB2-BD59-A6C34878D82A}">
                    <a16:rowId xmlns:a16="http://schemas.microsoft.com/office/drawing/2014/main" xmlns="" val="10002"/>
                  </a:ext>
                </a:extLst>
              </a:tr>
              <a:tr h="1099264">
                <a:tc>
                  <a:txBody>
                    <a:bodyPr/>
                    <a:lstStyle/>
                    <a:p>
                      <a:pPr algn="ctr" fontAlgn="ctr"/>
                      <a:r>
                        <a:rPr lang="en-US" sz="1400" b="0" i="0" u="none" strike="noStrike">
                          <a:solidFill>
                            <a:srgbClr val="000000"/>
                          </a:solidFill>
                          <a:effectLst/>
                          <a:latin typeface="+mj-lt"/>
                        </a:rPr>
                        <a:t>15</a:t>
                      </a:r>
                    </a:p>
                  </a:txBody>
                  <a:tcPr marL="9525" marR="9525" marT="9525" marB="0" anchor="ctr"/>
                </a:tc>
                <a:tc>
                  <a:txBody>
                    <a:bodyPr/>
                    <a:lstStyle/>
                    <a:p>
                      <a:pPr algn="l" fontAlgn="t"/>
                      <a:r>
                        <a:rPr lang="vi-VN" sz="1400" b="0" i="0" u="none" strike="noStrike">
                          <a:solidFill>
                            <a:srgbClr val="000000"/>
                          </a:solidFill>
                          <a:effectLst/>
                          <a:latin typeface="+mj-lt"/>
                        </a:rPr>
                        <a:t>Nhà thầu: </a:t>
                      </a:r>
                      <a:br>
                        <a:rPr lang="vi-VN" sz="1400" b="0" i="0" u="none" strike="noStrike">
                          <a:solidFill>
                            <a:srgbClr val="000000"/>
                          </a:solidFill>
                          <a:effectLst/>
                          <a:latin typeface="+mj-lt"/>
                        </a:rPr>
                      </a:br>
                      <a:r>
                        <a:rPr lang="vi-VN" sz="1400" b="0" i="0" u="none" strike="noStrike">
                          <a:solidFill>
                            <a:srgbClr val="000000"/>
                          </a:solidFill>
                          <a:effectLst/>
                          <a:latin typeface="+mj-lt"/>
                        </a:rPr>
                        <a:t>Canteen</a:t>
                      </a:r>
                      <a:br>
                        <a:rPr lang="vi-VN" sz="1400" b="0" i="0" u="none" strike="noStrike">
                          <a:solidFill>
                            <a:srgbClr val="000000"/>
                          </a:solidFill>
                          <a:effectLst/>
                          <a:latin typeface="+mj-lt"/>
                        </a:rPr>
                      </a:br>
                      <a:r>
                        <a:rPr lang="vi-VN" sz="1400" b="0" i="0" u="none" strike="noStrike">
                          <a:solidFill>
                            <a:srgbClr val="000000"/>
                          </a:solidFill>
                          <a:effectLst/>
                          <a:latin typeface="+mj-lt"/>
                        </a:rPr>
                        <a:t>Bãi giữ xe</a:t>
                      </a:r>
                      <a:br>
                        <a:rPr lang="vi-VN" sz="1400" b="0" i="0" u="none" strike="noStrike">
                          <a:solidFill>
                            <a:srgbClr val="000000"/>
                          </a:solidFill>
                          <a:effectLst/>
                          <a:latin typeface="+mj-lt"/>
                        </a:rPr>
                      </a:br>
                      <a:r>
                        <a:rPr lang="vi-VN" sz="1400" b="0" i="0" u="none" strike="noStrike">
                          <a:solidFill>
                            <a:srgbClr val="000000"/>
                          </a:solidFill>
                          <a:effectLst/>
                          <a:latin typeface="+mj-lt"/>
                        </a:rPr>
                        <a:t>Các xây dựng cơ bản</a:t>
                      </a:r>
                    </a:p>
                  </a:txBody>
                  <a:tcPr marL="9525" marR="9525" marT="9525" marB="0"/>
                </a:tc>
                <a:tc>
                  <a:txBody>
                    <a:bodyPr/>
                    <a:lstStyle/>
                    <a:p>
                      <a:pPr algn="l" fontAlgn="t"/>
                      <a:r>
                        <a:rPr lang="en-US" sz="1400" b="0" i="0" u="none" strike="noStrike">
                          <a:solidFill>
                            <a:srgbClr val="000000"/>
                          </a:solidFill>
                          <a:effectLst/>
                          <a:latin typeface="+mj-lt"/>
                        </a:rPr>
                        <a:t>Cung cấp các dịch vụ hỗ trợ</a:t>
                      </a:r>
                    </a:p>
                  </a:txBody>
                  <a:tcPr marL="9525" marR="9525" marT="9525" marB="0"/>
                </a:tc>
                <a:tc>
                  <a:txBody>
                    <a:bodyPr/>
                    <a:lstStyle/>
                    <a:p>
                      <a:pPr algn="l" fontAlgn="t"/>
                      <a:r>
                        <a:rPr lang="en-US" sz="1400" b="0" i="0" u="none" strike="noStrike">
                          <a:solidFill>
                            <a:srgbClr val="000000"/>
                          </a:solidFill>
                          <a:effectLst/>
                          <a:latin typeface="+mj-lt"/>
                        </a:rPr>
                        <a:t>Bên ngoài</a:t>
                      </a:r>
                    </a:p>
                  </a:txBody>
                  <a:tcPr marL="9525" marR="9525" marT="9525" marB="0"/>
                </a:tc>
                <a:tc>
                  <a:txBody>
                    <a:bodyPr/>
                    <a:lstStyle/>
                    <a:p>
                      <a:pPr algn="l" fontAlgn="t"/>
                      <a:r>
                        <a:rPr lang="vi-VN" sz="1400" b="0" i="0" u="none" strike="noStrike">
                          <a:solidFill>
                            <a:srgbClr val="000000"/>
                          </a:solidFill>
                          <a:effectLst/>
                          <a:latin typeface="+mj-lt"/>
                        </a:rPr>
                        <a:t>Mức độ cam kết về thanh toán tiền nhanh </a:t>
                      </a:r>
                      <a:br>
                        <a:rPr lang="vi-VN" sz="1400" b="0" i="0" u="none" strike="noStrike">
                          <a:solidFill>
                            <a:srgbClr val="000000"/>
                          </a:solidFill>
                          <a:effectLst/>
                          <a:latin typeface="+mj-lt"/>
                        </a:rPr>
                      </a:br>
                      <a:r>
                        <a:rPr lang="vi-VN" sz="1400" b="0" i="0" u="none" strike="noStrike">
                          <a:solidFill>
                            <a:srgbClr val="000000"/>
                          </a:solidFill>
                          <a:effectLst/>
                          <a:latin typeface="+mj-lt"/>
                        </a:rPr>
                        <a:t>Hướng dẫn công việc rõ ràng </a:t>
                      </a:r>
                      <a:br>
                        <a:rPr lang="vi-VN" sz="1400" b="0" i="0" u="none" strike="noStrike">
                          <a:solidFill>
                            <a:srgbClr val="000000"/>
                          </a:solidFill>
                          <a:effectLst/>
                          <a:latin typeface="+mj-lt"/>
                        </a:rPr>
                      </a:br>
                      <a:r>
                        <a:rPr lang="vi-VN" sz="1400" b="0" i="0" u="none" strike="noStrike">
                          <a:solidFill>
                            <a:srgbClr val="000000"/>
                          </a:solidFill>
                          <a:effectLst/>
                          <a:latin typeface="+mj-lt"/>
                        </a:rPr>
                        <a:t>Các điều kiện tốt để làm việc .</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tc>
                <a:tc>
                  <a:txBody>
                    <a:bodyPr/>
                    <a:lstStyle/>
                    <a:p>
                      <a:pPr algn="l" fontAlgn="ctr"/>
                      <a:r>
                        <a:rPr lang="en-US" sz="1400" b="0" i="0" u="none" strike="noStrike">
                          <a:solidFill>
                            <a:srgbClr val="000000"/>
                          </a:solidFill>
                          <a:effectLst/>
                          <a:latin typeface="+mj-lt"/>
                        </a:rPr>
                        <a:t>FIN</a:t>
                      </a:r>
                      <a:br>
                        <a:rPr lang="en-US" sz="1400" b="0" i="0" u="none" strike="noStrike">
                          <a:solidFill>
                            <a:srgbClr val="000000"/>
                          </a:solidFill>
                          <a:effectLst/>
                          <a:latin typeface="+mj-lt"/>
                        </a:rPr>
                      </a:br>
                      <a:r>
                        <a:rPr lang="en-US" sz="1400" b="0" i="0" u="none" strike="noStrike">
                          <a:solidFill>
                            <a:srgbClr val="000000"/>
                          </a:solidFill>
                          <a:effectLst/>
                          <a:latin typeface="+mj-lt"/>
                        </a:rPr>
                        <a:t>ADM</a:t>
                      </a:r>
                    </a:p>
                  </a:txBody>
                  <a:tcPr marL="9525" marR="9525" marT="9525" marB="0" anchor="ctr"/>
                </a:tc>
                <a:extLst>
                  <a:ext uri="{0D108BD9-81ED-4DB2-BD59-A6C34878D82A}">
                    <a16:rowId xmlns:a16="http://schemas.microsoft.com/office/drawing/2014/main" xmlns="" val="10003"/>
                  </a:ext>
                </a:extLst>
              </a:tr>
              <a:tr h="785188">
                <a:tc>
                  <a:txBody>
                    <a:bodyPr/>
                    <a:lstStyle/>
                    <a:p>
                      <a:pPr algn="ctr" fontAlgn="ctr"/>
                      <a:r>
                        <a:rPr lang="en-US" sz="1400" b="0" i="0" u="none" strike="noStrike">
                          <a:solidFill>
                            <a:srgbClr val="000000"/>
                          </a:solidFill>
                          <a:effectLst/>
                          <a:latin typeface="+mj-lt"/>
                        </a:rPr>
                        <a:t>16</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Ngân hàng và/hoặc Quỹ tài chính khác</a:t>
                      </a:r>
                    </a:p>
                  </a:txBody>
                  <a:tcPr marL="9525" marR="9525" marT="9525" marB="0">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Cung cấp việc quản lý tài chánh</a:t>
                      </a:r>
                    </a:p>
                  </a:txBody>
                  <a:tcPr marL="9525" marR="9525" marT="9525" marB="0">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Quản lý tốt các rủi ro, trả nhanh các khoản vay.</a:t>
                      </a:r>
                    </a:p>
                  </a:txBody>
                  <a:tcPr marL="9525" marR="9525" marT="9525" marB="0">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FIN</a:t>
                      </a:r>
                    </a:p>
                  </a:txBody>
                  <a:tcPr marL="9525" marR="9525" marT="9525" marB="0" anchor="ctr">
                    <a:solidFill>
                      <a:schemeClr val="accent2">
                        <a:lumMod val="20000"/>
                        <a:lumOff val="80000"/>
                      </a:schemeClr>
                    </a:solidFill>
                  </a:tcPr>
                </a:tc>
                <a:extLst>
                  <a:ext uri="{0D108BD9-81ED-4DB2-BD59-A6C34878D82A}">
                    <a16:rowId xmlns:a16="http://schemas.microsoft.com/office/drawing/2014/main" xmlns="" val="10004"/>
                  </a:ext>
                </a:extLst>
              </a:tr>
            </a:tbl>
          </a:graphicData>
        </a:graphic>
      </p:graphicFrame>
      <p:grpSp>
        <p:nvGrpSpPr>
          <p:cNvPr id="4" name="Group 3"/>
          <p:cNvGrpSpPr/>
          <p:nvPr/>
        </p:nvGrpSpPr>
        <p:grpSpPr>
          <a:xfrm>
            <a:off x="8006527" y="292006"/>
            <a:ext cx="941397" cy="927194"/>
            <a:chOff x="7308850" y="188913"/>
            <a:chExt cx="1665288" cy="1512887"/>
          </a:xfrm>
        </p:grpSpPr>
        <p:grpSp>
          <p:nvGrpSpPr>
            <p:cNvPr id="5" name="Group 39"/>
            <p:cNvGrpSpPr>
              <a:grpSpLocks/>
            </p:cNvGrpSpPr>
            <p:nvPr/>
          </p:nvGrpSpPr>
          <p:grpSpPr bwMode="auto">
            <a:xfrm>
              <a:off x="7308850" y="188913"/>
              <a:ext cx="1665288" cy="1512887"/>
              <a:chOff x="4604" y="119"/>
              <a:chExt cx="1049" cy="953"/>
            </a:xfrm>
          </p:grpSpPr>
          <p:sp>
            <p:nvSpPr>
              <p:cNvPr id="8"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0"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6" name="Picture 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620451604"/>
      </p:ext>
    </p:extLst>
  </p:cSld>
  <p:clrMapOvr>
    <a:masterClrMapping/>
  </p:clrMapOvr>
  <p:transition spd="slow">
    <p:wipe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763000" cy="563563"/>
          </a:xfrm>
        </p:spPr>
        <p:txBody>
          <a:bodyPr/>
          <a:lstStyle/>
          <a:p>
            <a:r>
              <a:rPr lang="en-US"/>
              <a:t>DANH MỤC CÁC BÊN QUAN TÂM</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665725582"/>
              </p:ext>
            </p:extLst>
          </p:nvPr>
        </p:nvGraphicFramePr>
        <p:xfrm>
          <a:off x="152400" y="1241425"/>
          <a:ext cx="8839201" cy="4602787"/>
        </p:xfrm>
        <a:graphic>
          <a:graphicData uri="http://schemas.openxmlformats.org/drawingml/2006/table">
            <a:tbl>
              <a:tblPr>
                <a:tableStyleId>{616DA210-FB5B-4158-B5E0-FEB733F419BA}</a:tableStyleId>
              </a:tblPr>
              <a:tblGrid>
                <a:gridCol w="417600">
                  <a:extLst>
                    <a:ext uri="{9D8B030D-6E8A-4147-A177-3AD203B41FA5}">
                      <a16:colId xmlns:a16="http://schemas.microsoft.com/office/drawing/2014/main" xmlns="" val="20000"/>
                    </a:ext>
                  </a:extLst>
                </a:gridCol>
                <a:gridCol w="2020800">
                  <a:extLst>
                    <a:ext uri="{9D8B030D-6E8A-4147-A177-3AD203B41FA5}">
                      <a16:colId xmlns:a16="http://schemas.microsoft.com/office/drawing/2014/main" xmlns="" val="20001"/>
                    </a:ext>
                  </a:extLst>
                </a:gridCol>
                <a:gridCol w="1712180">
                  <a:extLst>
                    <a:ext uri="{9D8B030D-6E8A-4147-A177-3AD203B41FA5}">
                      <a16:colId xmlns:a16="http://schemas.microsoft.com/office/drawing/2014/main" xmlns="" val="20002"/>
                    </a:ext>
                  </a:extLst>
                </a:gridCol>
                <a:gridCol w="845489">
                  <a:extLst>
                    <a:ext uri="{9D8B030D-6E8A-4147-A177-3AD203B41FA5}">
                      <a16:colId xmlns:a16="http://schemas.microsoft.com/office/drawing/2014/main" xmlns="" val="20003"/>
                    </a:ext>
                  </a:extLst>
                </a:gridCol>
                <a:gridCol w="2997642">
                  <a:extLst>
                    <a:ext uri="{9D8B030D-6E8A-4147-A177-3AD203B41FA5}">
                      <a16:colId xmlns:a16="http://schemas.microsoft.com/office/drawing/2014/main" xmlns="" val="20004"/>
                    </a:ext>
                  </a:extLst>
                </a:gridCol>
                <a:gridCol w="845490">
                  <a:extLst>
                    <a:ext uri="{9D8B030D-6E8A-4147-A177-3AD203B41FA5}">
                      <a16:colId xmlns:a16="http://schemas.microsoft.com/office/drawing/2014/main" xmlns="" val="20005"/>
                    </a:ext>
                  </a:extLst>
                </a:gridCol>
              </a:tblGrid>
              <a:tr h="826034">
                <a:tc>
                  <a:txBody>
                    <a:bodyPr/>
                    <a:lstStyle/>
                    <a:p>
                      <a:pPr algn="ctr" fontAlgn="ctr"/>
                      <a:r>
                        <a:rPr lang="en-US" sz="1400" b="1" u="none" strike="noStrike">
                          <a:solidFill>
                            <a:schemeClr val="bg1"/>
                          </a:solidFill>
                          <a:effectLst/>
                          <a:latin typeface="+mj-lt"/>
                        </a:rPr>
                        <a:t>STT</a:t>
                      </a:r>
                      <a:endParaRPr lang="en-US" sz="1400" b="1" i="0" u="none" strike="noStrike">
                        <a:solidFill>
                          <a:schemeClr val="bg1"/>
                        </a:solidFill>
                        <a:effectLst/>
                        <a:latin typeface="+mj-lt"/>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latin typeface="+mj-lt"/>
                        </a:rPr>
                        <a:t>Bên quan tâm</a:t>
                      </a:r>
                      <a:endParaRPr lang="en-US" sz="1400" b="1" i="0" u="none" strike="noStrike">
                        <a:solidFill>
                          <a:schemeClr val="bg1"/>
                        </a:solidFill>
                        <a:effectLst/>
                        <a:latin typeface="+mj-lt"/>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latin typeface="+mj-lt"/>
                        </a:rPr>
                        <a:t>Vấn đề</a:t>
                      </a:r>
                      <a:endParaRPr lang="vi-VN" sz="1400" b="1" i="0" u="none" strike="noStrike">
                        <a:solidFill>
                          <a:schemeClr val="bg1"/>
                        </a:solidFill>
                        <a:effectLst/>
                        <a:latin typeface="+mj-lt"/>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latin typeface="+mj-lt"/>
                        </a:rPr>
                        <a:t>Nội bộ/ </a:t>
                      </a:r>
                      <a:br>
                        <a:rPr lang="en-US" sz="1400" b="1" u="none" strike="noStrike">
                          <a:solidFill>
                            <a:schemeClr val="bg1"/>
                          </a:solidFill>
                          <a:effectLst/>
                          <a:latin typeface="+mj-lt"/>
                        </a:rPr>
                      </a:br>
                      <a:r>
                        <a:rPr lang="en-US" sz="1400" b="1" u="none" strike="noStrike">
                          <a:solidFill>
                            <a:schemeClr val="bg1"/>
                          </a:solidFill>
                          <a:effectLst/>
                          <a:latin typeface="+mj-lt"/>
                        </a:rPr>
                        <a:t>bên ngoài</a:t>
                      </a:r>
                      <a:endParaRPr lang="en-US" sz="1400" b="1" i="0" u="none" strike="noStrike">
                        <a:solidFill>
                          <a:schemeClr val="bg1"/>
                        </a:solidFill>
                        <a:effectLst/>
                        <a:latin typeface="+mj-lt"/>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latin typeface="+mj-lt"/>
                        </a:rPr>
                        <a:t>Nhu cầu và Mong đợi của Bên Quan tâm</a:t>
                      </a:r>
                      <a:endParaRPr lang="vi-VN" sz="1400" b="1" i="0" u="none" strike="noStrike">
                        <a:solidFill>
                          <a:schemeClr val="bg1"/>
                        </a:solidFill>
                        <a:effectLst/>
                        <a:latin typeface="+mj-lt"/>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latin typeface="+mj-lt"/>
                        </a:rPr>
                        <a:t>Bộ phận/ Chức năng</a:t>
                      </a:r>
                      <a:endParaRPr lang="vi-VN" sz="1400" b="1" i="0" u="none" strike="noStrike">
                        <a:solidFill>
                          <a:schemeClr val="bg1"/>
                        </a:solidFill>
                        <a:effectLst/>
                        <a:latin typeface="+mj-lt"/>
                      </a:endParaRPr>
                    </a:p>
                  </a:txBody>
                  <a:tcPr marL="8147" marR="8147" marT="8147" marB="0" anchor="ctr">
                    <a:solidFill>
                      <a:srgbClr val="0070C0"/>
                    </a:solidFill>
                  </a:tcPr>
                </a:tc>
                <a:extLst>
                  <a:ext uri="{0D108BD9-81ED-4DB2-BD59-A6C34878D82A}">
                    <a16:rowId xmlns:a16="http://schemas.microsoft.com/office/drawing/2014/main" xmlns="" val="10000"/>
                  </a:ext>
                </a:extLst>
              </a:tr>
              <a:tr h="1236467">
                <a:tc>
                  <a:txBody>
                    <a:bodyPr/>
                    <a:lstStyle/>
                    <a:p>
                      <a:pPr algn="ctr" fontAlgn="ctr"/>
                      <a:r>
                        <a:rPr lang="en-US" sz="1400" b="0" i="0" u="none" strike="noStrike">
                          <a:solidFill>
                            <a:srgbClr val="000000"/>
                          </a:solidFill>
                          <a:effectLst/>
                          <a:latin typeface="+mj-lt"/>
                        </a:rPr>
                        <a:t>17</a:t>
                      </a:r>
                    </a:p>
                  </a:txBody>
                  <a:tcPr marL="9525" marR="9525" marT="9525" marB="0" anchor="ctr"/>
                </a:tc>
                <a:tc>
                  <a:txBody>
                    <a:bodyPr/>
                    <a:lstStyle/>
                    <a:p>
                      <a:pPr algn="l" fontAlgn="t"/>
                      <a:r>
                        <a:rPr lang="vi-VN" sz="1400" b="0" i="0" u="none" strike="noStrike">
                          <a:solidFill>
                            <a:srgbClr val="000000"/>
                          </a:solidFill>
                          <a:effectLst/>
                          <a:latin typeface="+mj-lt"/>
                        </a:rPr>
                        <a:t>Công đoàn Trường</a:t>
                      </a:r>
                    </a:p>
                  </a:txBody>
                  <a:tcPr marL="9525" marR="9525" marT="9525" marB="0" anchor="ctr"/>
                </a:tc>
                <a:tc>
                  <a:txBody>
                    <a:bodyPr/>
                    <a:lstStyle/>
                    <a:p>
                      <a:pPr algn="l" fontAlgn="t"/>
                      <a:r>
                        <a:rPr lang="vi-VN" sz="1400" b="0" i="0" u="none" strike="noStrike">
                          <a:solidFill>
                            <a:srgbClr val="000000"/>
                          </a:solidFill>
                          <a:effectLst/>
                          <a:latin typeface="+mj-lt"/>
                        </a:rPr>
                        <a:t>Trực tiếp chịu trách nhiệm trong việc thực hiện các chương trình đào tạo, giao dịch vụ.</a:t>
                      </a:r>
                    </a:p>
                  </a:txBody>
                  <a:tcPr marL="9525" marR="9525" marT="9525" marB="0" anchor="ctr"/>
                </a:tc>
                <a:tc>
                  <a:txBody>
                    <a:bodyPr/>
                    <a:lstStyle/>
                    <a:p>
                      <a:pPr algn="l" fontAlgn="t"/>
                      <a:r>
                        <a:rPr lang="en-US" sz="1400" b="0" i="0" u="none" strike="noStrike">
                          <a:solidFill>
                            <a:srgbClr val="000000"/>
                          </a:solidFill>
                          <a:effectLst/>
                          <a:latin typeface="+mj-lt"/>
                        </a:rPr>
                        <a:t>Bên trong</a:t>
                      </a:r>
                    </a:p>
                  </a:txBody>
                  <a:tcPr marL="9525" marR="9525" marT="9525" marB="0" anchor="ctr"/>
                </a:tc>
                <a:tc>
                  <a:txBody>
                    <a:bodyPr/>
                    <a:lstStyle/>
                    <a:p>
                      <a:pPr algn="l" fontAlgn="t"/>
                      <a:r>
                        <a:rPr lang="vi-VN" sz="1400" b="0" i="0" u="none" strike="noStrike">
                          <a:solidFill>
                            <a:srgbClr val="000000"/>
                          </a:solidFill>
                          <a:effectLst/>
                          <a:latin typeface="+mj-lt"/>
                        </a:rPr>
                        <a:t>Được Ban Giám Hiệu tạo điều kiện cho mọi hoạt động</a:t>
                      </a:r>
                      <a:br>
                        <a:rPr lang="vi-VN" sz="1400" b="0" i="0" u="none" strike="noStrike">
                          <a:solidFill>
                            <a:srgbClr val="000000"/>
                          </a:solidFill>
                          <a:effectLst/>
                          <a:latin typeface="+mj-lt"/>
                        </a:rPr>
                      </a:br>
                      <a:r>
                        <a:rPr lang="vi-VN" sz="1400" b="0" i="0" u="none" strike="noStrike">
                          <a:solidFill>
                            <a:srgbClr val="000000"/>
                          </a:solidFill>
                          <a:effectLst/>
                          <a:latin typeface="+mj-lt"/>
                        </a:rPr>
                        <a:t>Được công đoàn viên hợp tác</a:t>
                      </a:r>
                    </a:p>
                  </a:txBody>
                  <a:tcPr marL="9525" marR="9525" marT="9525" marB="0" anchor="ctr"/>
                </a:tc>
                <a:tc>
                  <a:txBody>
                    <a:bodyPr/>
                    <a:lstStyle/>
                    <a:p>
                      <a:pPr algn="l" fontAlgn="ctr"/>
                      <a:r>
                        <a:rPr lang="vi-VN" sz="1400" b="0" i="0" u="none" strike="noStrike">
                          <a:solidFill>
                            <a:srgbClr val="000000"/>
                          </a:solidFill>
                          <a:effectLst/>
                          <a:latin typeface="+mj-lt"/>
                        </a:rPr>
                        <a:t>Các đơn vị trực thuộc trường</a:t>
                      </a:r>
                    </a:p>
                  </a:txBody>
                  <a:tcPr marL="9525" marR="9525" marT="9525" marB="0" anchor="ctr"/>
                </a:tc>
                <a:extLst>
                  <a:ext uri="{0D108BD9-81ED-4DB2-BD59-A6C34878D82A}">
                    <a16:rowId xmlns:a16="http://schemas.microsoft.com/office/drawing/2014/main" xmlns="" val="10001"/>
                  </a:ext>
                </a:extLst>
              </a:tr>
              <a:tr h="1441022">
                <a:tc>
                  <a:txBody>
                    <a:bodyPr/>
                    <a:lstStyle/>
                    <a:p>
                      <a:pPr algn="ctr" fontAlgn="ctr"/>
                      <a:r>
                        <a:rPr lang="en-US" sz="1400" b="0" i="0" u="none" strike="noStrike">
                          <a:solidFill>
                            <a:srgbClr val="000000"/>
                          </a:solidFill>
                          <a:effectLst/>
                          <a:latin typeface="+mj-lt"/>
                        </a:rPr>
                        <a:t>18</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Giảng viên </a:t>
                      </a:r>
                      <a:br>
                        <a:rPr lang="en-US" sz="1400" b="0" i="0" u="none" strike="noStrike">
                          <a:solidFill>
                            <a:srgbClr val="000000"/>
                          </a:solidFill>
                          <a:effectLst/>
                          <a:latin typeface="+mj-lt"/>
                        </a:rPr>
                      </a:br>
                      <a:r>
                        <a:rPr lang="en-US" sz="1400" b="0" i="0" u="none" strike="noStrike">
                          <a:solidFill>
                            <a:srgbClr val="000000"/>
                          </a:solidFill>
                          <a:effectLst/>
                          <a:latin typeface="+mj-lt"/>
                        </a:rPr>
                        <a:t>Nhân viên</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Trực tiếp thực hiện các chương trình đào tạo</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trong</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Có điều kiện tốt để làm việc, cơ hội được đào tạo, uy tín của trường được duy trì và có thu nhập liên tục.</a:t>
                      </a:r>
                      <a:br>
                        <a:rPr lang="vi-VN" sz="1400" b="0" i="0" u="none" strike="noStrike">
                          <a:solidFill>
                            <a:srgbClr val="000000"/>
                          </a:solidFill>
                          <a:effectLst/>
                          <a:latin typeface="+mj-lt"/>
                        </a:rPr>
                      </a:br>
                      <a:r>
                        <a:rPr lang="vi-VN" sz="1400" b="0" i="0" u="none" strike="noStrike">
                          <a:solidFill>
                            <a:srgbClr val="000000"/>
                          </a:solidFill>
                          <a:effectLst/>
                          <a:latin typeface="+mj-lt"/>
                        </a:rPr>
                        <a:t>Môi trường làm việc an toàn và lành mạnh</a:t>
                      </a:r>
                    </a:p>
                  </a:txBody>
                  <a:tcPr marL="9525" marR="9525" marT="9525" marB="0" anchor="ctr">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HR</a:t>
                      </a:r>
                      <a:br>
                        <a:rPr lang="en-US" sz="1400" b="0" i="0" u="none" strike="noStrike">
                          <a:solidFill>
                            <a:srgbClr val="000000"/>
                          </a:solidFill>
                          <a:effectLst/>
                          <a:latin typeface="+mj-lt"/>
                        </a:rPr>
                      </a:br>
                      <a:r>
                        <a:rPr lang="en-US" sz="1400" b="0" i="0" u="none" strike="noStrike">
                          <a:solidFill>
                            <a:srgbClr val="000000"/>
                          </a:solidFill>
                          <a:effectLst/>
                          <a:latin typeface="+mj-lt"/>
                        </a:rPr>
                        <a:t>ME</a:t>
                      </a:r>
                      <a:br>
                        <a:rPr lang="en-US" sz="1400" b="0" i="0" u="none" strike="noStrike">
                          <a:solidFill>
                            <a:srgbClr val="000000"/>
                          </a:solidFill>
                          <a:effectLst/>
                          <a:latin typeface="+mj-lt"/>
                        </a:rPr>
                      </a:br>
                      <a:r>
                        <a:rPr lang="en-US" sz="1400" b="0" i="0" u="none" strike="noStrike">
                          <a:solidFill>
                            <a:srgbClr val="000000"/>
                          </a:solidFill>
                          <a:effectLst/>
                          <a:latin typeface="+mj-lt"/>
                        </a:rPr>
                        <a:t>EEE</a:t>
                      </a:r>
                      <a:br>
                        <a:rPr lang="en-US" sz="1400" b="0" i="0" u="none" strike="noStrike">
                          <a:solidFill>
                            <a:srgbClr val="000000"/>
                          </a:solidFill>
                          <a:effectLst/>
                          <a:latin typeface="+mj-lt"/>
                        </a:rPr>
                      </a:br>
                      <a:r>
                        <a:rPr lang="en-US" sz="1400" b="0" i="0" u="none" strike="noStrike">
                          <a:solidFill>
                            <a:srgbClr val="000000"/>
                          </a:solidFill>
                          <a:effectLst/>
                          <a:latin typeface="+mj-lt"/>
                        </a:rPr>
                        <a:t>AUTO</a:t>
                      </a:r>
                      <a:br>
                        <a:rPr lang="en-US" sz="1400" b="0" i="0" u="none" strike="noStrike">
                          <a:solidFill>
                            <a:srgbClr val="000000"/>
                          </a:solidFill>
                          <a:effectLst/>
                          <a:latin typeface="+mj-lt"/>
                        </a:rPr>
                      </a:br>
                      <a:r>
                        <a:rPr lang="en-US" sz="1400" b="0" i="0" u="none" strike="noStrike">
                          <a:solidFill>
                            <a:srgbClr val="000000"/>
                          </a:solidFill>
                          <a:effectLst/>
                          <a:latin typeface="+mj-lt"/>
                        </a:rPr>
                        <a:t>IT</a:t>
                      </a:r>
                    </a:p>
                  </a:txBody>
                  <a:tcPr marL="9525" marR="9525" marT="9525" marB="0" anchor="ctr">
                    <a:solidFill>
                      <a:schemeClr val="accent2">
                        <a:lumMod val="20000"/>
                        <a:lumOff val="80000"/>
                      </a:schemeClr>
                    </a:solidFill>
                  </a:tcPr>
                </a:tc>
                <a:extLst>
                  <a:ext uri="{0D108BD9-81ED-4DB2-BD59-A6C34878D82A}">
                    <a16:rowId xmlns:a16="http://schemas.microsoft.com/office/drawing/2014/main" xmlns="" val="10002"/>
                  </a:ext>
                </a:extLst>
              </a:tr>
              <a:tr h="1099264">
                <a:tc>
                  <a:txBody>
                    <a:bodyPr/>
                    <a:lstStyle/>
                    <a:p>
                      <a:pPr algn="ctr" fontAlgn="ctr"/>
                      <a:r>
                        <a:rPr lang="en-US" sz="1400" b="0" i="0" u="none" strike="noStrike">
                          <a:solidFill>
                            <a:srgbClr val="000000"/>
                          </a:solidFill>
                          <a:effectLst/>
                          <a:latin typeface="+mj-lt"/>
                        </a:rPr>
                        <a:t>19</a:t>
                      </a:r>
                    </a:p>
                  </a:txBody>
                  <a:tcPr marL="9525" marR="9525" marT="9525" marB="0" anchor="ctr"/>
                </a:tc>
                <a:tc>
                  <a:txBody>
                    <a:bodyPr/>
                    <a:lstStyle/>
                    <a:p>
                      <a:pPr algn="l" fontAlgn="t"/>
                      <a:r>
                        <a:rPr lang="en-US" sz="1400" b="0" i="0" u="none" strike="noStrike">
                          <a:solidFill>
                            <a:srgbClr val="000000"/>
                          </a:solidFill>
                          <a:effectLst/>
                          <a:latin typeface="+mj-lt"/>
                        </a:rPr>
                        <a:t>Ban Giám Hiệu</a:t>
                      </a:r>
                    </a:p>
                  </a:txBody>
                  <a:tcPr marL="9525" marR="9525" marT="9525" marB="0" anchor="ctr"/>
                </a:tc>
                <a:tc>
                  <a:txBody>
                    <a:bodyPr/>
                    <a:lstStyle/>
                    <a:p>
                      <a:pPr algn="l" fontAlgn="t"/>
                      <a:r>
                        <a:rPr lang="vi-VN" sz="1400" b="0" i="0" u="none" strike="noStrike">
                          <a:solidFill>
                            <a:srgbClr val="000000"/>
                          </a:solidFill>
                          <a:effectLst/>
                          <a:latin typeface="+mj-lt"/>
                        </a:rPr>
                        <a:t>Trực tiếp chịu trách nhiệm quản lý Trường</a:t>
                      </a:r>
                    </a:p>
                  </a:txBody>
                  <a:tcPr marL="9525" marR="9525" marT="9525" marB="0" anchor="ctr"/>
                </a:tc>
                <a:tc>
                  <a:txBody>
                    <a:bodyPr/>
                    <a:lstStyle/>
                    <a:p>
                      <a:pPr algn="l" fontAlgn="t"/>
                      <a:r>
                        <a:rPr lang="en-US" sz="1400" b="0" i="0" u="none" strike="noStrike">
                          <a:solidFill>
                            <a:srgbClr val="000000"/>
                          </a:solidFill>
                          <a:effectLst/>
                          <a:latin typeface="+mj-lt"/>
                        </a:rPr>
                        <a:t>Bên trong</a:t>
                      </a:r>
                    </a:p>
                  </a:txBody>
                  <a:tcPr marL="9525" marR="9525" marT="9525" marB="0" anchor="ctr"/>
                </a:tc>
                <a:tc>
                  <a:txBody>
                    <a:bodyPr/>
                    <a:lstStyle/>
                    <a:p>
                      <a:pPr algn="l" fontAlgn="t"/>
                      <a:r>
                        <a:rPr lang="en-US" sz="1400" b="0" i="0" u="none" strike="noStrike">
                          <a:solidFill>
                            <a:srgbClr val="000000"/>
                          </a:solidFill>
                          <a:effectLst/>
                          <a:latin typeface="+mj-lt"/>
                        </a:rPr>
                        <a:t>Quản lý tốt các rủi ro, liên tục phát triển.</a:t>
                      </a:r>
                      <a:br>
                        <a:rPr lang="en-US" sz="1400" b="0" i="0" u="none" strike="noStrike">
                          <a:solidFill>
                            <a:srgbClr val="000000"/>
                          </a:solidFill>
                          <a:effectLst/>
                          <a:latin typeface="+mj-lt"/>
                        </a:rPr>
                      </a:br>
                      <a:r>
                        <a:rPr lang="en-US" sz="1400" b="0" i="0" u="none" strike="noStrike">
                          <a:solidFill>
                            <a:srgbClr val="000000"/>
                          </a:solidFill>
                          <a:effectLst/>
                          <a:latin typeface="+mj-lt"/>
                        </a:rPr>
                        <a:t>Nâng cao thành quả</a:t>
                      </a:r>
                      <a:br>
                        <a:rPr lang="en-US" sz="1400" b="0" i="0" u="none" strike="noStrike">
                          <a:solidFill>
                            <a:srgbClr val="000000"/>
                          </a:solidFill>
                          <a:effectLst/>
                          <a:latin typeface="+mj-lt"/>
                        </a:rPr>
                      </a:br>
                      <a:r>
                        <a:rPr lang="en-US" sz="1400" b="0" i="0" u="none" strike="noStrike">
                          <a:solidFill>
                            <a:srgbClr val="000000"/>
                          </a:solidFill>
                          <a:effectLst/>
                          <a:latin typeface="+mj-lt"/>
                        </a:rPr>
                        <a:t>Phù hợp các nghĩa vụ cần tuân thủ</a:t>
                      </a:r>
                    </a:p>
                  </a:txBody>
                  <a:tcPr marL="9525" marR="9525" marT="9525" marB="0" anchor="ctr"/>
                </a:tc>
                <a:tc>
                  <a:txBody>
                    <a:bodyPr/>
                    <a:lstStyle/>
                    <a:p>
                      <a:pPr algn="l" fontAlgn="ctr"/>
                      <a:r>
                        <a:rPr lang="en-US" sz="1400" b="0" i="0" u="none" strike="noStrike">
                          <a:solidFill>
                            <a:srgbClr val="000000"/>
                          </a:solidFill>
                          <a:effectLst/>
                          <a:latin typeface="+mj-lt"/>
                        </a:rPr>
                        <a:t>QMR</a:t>
                      </a:r>
                    </a:p>
                  </a:txBody>
                  <a:tcPr marL="9525" marR="9525" marT="9525" marB="0" anchor="ctr"/>
                </a:tc>
                <a:extLst>
                  <a:ext uri="{0D108BD9-81ED-4DB2-BD59-A6C34878D82A}">
                    <a16:rowId xmlns:a16="http://schemas.microsoft.com/office/drawing/2014/main" xmlns="" val="10003"/>
                  </a:ext>
                </a:extLst>
              </a:tr>
            </a:tbl>
          </a:graphicData>
        </a:graphic>
      </p:graphicFrame>
      <p:grpSp>
        <p:nvGrpSpPr>
          <p:cNvPr id="4" name="Group 3"/>
          <p:cNvGrpSpPr/>
          <p:nvPr/>
        </p:nvGrpSpPr>
        <p:grpSpPr>
          <a:xfrm>
            <a:off x="8006527" y="292006"/>
            <a:ext cx="941397" cy="927194"/>
            <a:chOff x="7308850" y="188913"/>
            <a:chExt cx="1665288" cy="1512887"/>
          </a:xfrm>
        </p:grpSpPr>
        <p:grpSp>
          <p:nvGrpSpPr>
            <p:cNvPr id="5" name="Group 39"/>
            <p:cNvGrpSpPr>
              <a:grpSpLocks/>
            </p:cNvGrpSpPr>
            <p:nvPr/>
          </p:nvGrpSpPr>
          <p:grpSpPr bwMode="auto">
            <a:xfrm>
              <a:off x="7308850" y="188913"/>
              <a:ext cx="1665288" cy="1512887"/>
              <a:chOff x="4604" y="119"/>
              <a:chExt cx="1049" cy="953"/>
            </a:xfrm>
          </p:grpSpPr>
          <p:sp>
            <p:nvSpPr>
              <p:cNvPr id="8"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0"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6" name="Picture 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603236105"/>
      </p:ext>
    </p:extLst>
  </p:cSld>
  <p:clrMapOvr>
    <a:masterClrMapping/>
  </p:clrMapOvr>
  <p:transition spd="slow">
    <p:wipe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CHÍNH SÁCH CHẤT LƯỢNG</a:t>
            </a:r>
          </a:p>
        </p:txBody>
      </p:sp>
      <p:sp>
        <p:nvSpPr>
          <p:cNvPr id="3" name="Content Placeholder 2"/>
          <p:cNvSpPr>
            <a:spLocks noGrp="1"/>
          </p:cNvSpPr>
          <p:nvPr>
            <p:ph idx="1"/>
          </p:nvPr>
        </p:nvSpPr>
        <p:spPr>
          <a:xfrm>
            <a:off x="152401" y="1188607"/>
            <a:ext cx="8852510" cy="1250564"/>
          </a:xfrm>
        </p:spPr>
        <p:style>
          <a:lnRef idx="3">
            <a:schemeClr val="lt1"/>
          </a:lnRef>
          <a:fillRef idx="1">
            <a:schemeClr val="accent2"/>
          </a:fillRef>
          <a:effectRef idx="1">
            <a:schemeClr val="accent2"/>
          </a:effectRef>
          <a:fontRef idx="minor">
            <a:schemeClr val="lt1"/>
          </a:fontRef>
        </p:style>
        <p:txBody>
          <a:bodyPr/>
          <a:lstStyle/>
          <a:p>
            <a:pPr marL="0" indent="0" algn="ctr">
              <a:buNone/>
            </a:pPr>
            <a:r>
              <a:rPr lang="en-US" sz="2400">
                <a:solidFill>
                  <a:schemeClr val="bg1"/>
                </a:solidFill>
              </a:rPr>
              <a:t>TRƯỜNG CĐ LÝ TỰ TRỌNG THÀNH PHỐ HỒ CHÍ MINH CAM KẾT ĐẠT CHẤT LƯỢNG CAO, GIỮ VỮNG NIỀM TIN VÀ SỰ AN TÂM CỦA NGƯỜI HỌC</a:t>
            </a:r>
          </a:p>
        </p:txBody>
      </p:sp>
      <p:grpSp>
        <p:nvGrpSpPr>
          <p:cNvPr id="4" name="Group 3"/>
          <p:cNvGrpSpPr/>
          <p:nvPr/>
        </p:nvGrpSpPr>
        <p:grpSpPr>
          <a:xfrm>
            <a:off x="7724062" y="152400"/>
            <a:ext cx="1280849" cy="1117087"/>
            <a:chOff x="7308850" y="188913"/>
            <a:chExt cx="1665288" cy="1512887"/>
          </a:xfrm>
        </p:grpSpPr>
        <p:grpSp>
          <p:nvGrpSpPr>
            <p:cNvPr id="5" name="Group 39"/>
            <p:cNvGrpSpPr>
              <a:grpSpLocks/>
            </p:cNvGrpSpPr>
            <p:nvPr/>
          </p:nvGrpSpPr>
          <p:grpSpPr bwMode="auto">
            <a:xfrm>
              <a:off x="7308850" y="188913"/>
              <a:ext cx="1665288" cy="1512887"/>
              <a:chOff x="4604" y="119"/>
              <a:chExt cx="1049" cy="953"/>
            </a:xfrm>
          </p:grpSpPr>
          <p:sp>
            <p:nvSpPr>
              <p:cNvPr id="7"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9"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6" name="Picture 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grpSp>
        <p:nvGrpSpPr>
          <p:cNvPr id="17" name="Group 16"/>
          <p:cNvGrpSpPr/>
          <p:nvPr/>
        </p:nvGrpSpPr>
        <p:grpSpPr>
          <a:xfrm>
            <a:off x="152401" y="2516145"/>
            <a:ext cx="8852509" cy="4418055"/>
            <a:chOff x="152401" y="2439171"/>
            <a:chExt cx="8852509" cy="4418055"/>
          </a:xfrm>
        </p:grpSpPr>
        <p:sp>
          <p:nvSpPr>
            <p:cNvPr id="18" name="Freeform 17"/>
            <p:cNvSpPr/>
            <p:nvPr/>
          </p:nvSpPr>
          <p:spPr>
            <a:xfrm>
              <a:off x="152401" y="2439171"/>
              <a:ext cx="850470" cy="1214959"/>
            </a:xfrm>
            <a:custGeom>
              <a:avLst/>
              <a:gdLst>
                <a:gd name="connsiteX0" fmla="*/ 0 w 1214958"/>
                <a:gd name="connsiteY0" fmla="*/ 0 h 850470"/>
                <a:gd name="connsiteX1" fmla="*/ 789723 w 1214958"/>
                <a:gd name="connsiteY1" fmla="*/ 0 h 850470"/>
                <a:gd name="connsiteX2" fmla="*/ 1214958 w 1214958"/>
                <a:gd name="connsiteY2" fmla="*/ 425235 h 850470"/>
                <a:gd name="connsiteX3" fmla="*/ 789723 w 1214958"/>
                <a:gd name="connsiteY3" fmla="*/ 850470 h 850470"/>
                <a:gd name="connsiteX4" fmla="*/ 0 w 1214958"/>
                <a:gd name="connsiteY4" fmla="*/ 850470 h 850470"/>
                <a:gd name="connsiteX5" fmla="*/ 425235 w 1214958"/>
                <a:gd name="connsiteY5" fmla="*/ 425235 h 850470"/>
                <a:gd name="connsiteX6" fmla="*/ 0 w 1214958"/>
                <a:gd name="connsiteY6" fmla="*/ 0 h 850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4958" h="850470">
                  <a:moveTo>
                    <a:pt x="1214957" y="0"/>
                  </a:moveTo>
                  <a:lnTo>
                    <a:pt x="1214957" y="552806"/>
                  </a:lnTo>
                  <a:lnTo>
                    <a:pt x="607479" y="850470"/>
                  </a:lnTo>
                  <a:lnTo>
                    <a:pt x="1" y="552806"/>
                  </a:lnTo>
                  <a:lnTo>
                    <a:pt x="1" y="0"/>
                  </a:lnTo>
                  <a:lnTo>
                    <a:pt x="607479" y="297664"/>
                  </a:lnTo>
                  <a:lnTo>
                    <a:pt x="1214957" y="0"/>
                  </a:lnTo>
                  <a:close/>
                </a:path>
              </a:pathLst>
            </a:custGeom>
          </p:spPr>
          <p:style>
            <a:lnRef idx="1">
              <a:schemeClr val="accent6">
                <a:alpha val="90000"/>
                <a:hueOff val="0"/>
                <a:satOff val="0"/>
                <a:lumOff val="0"/>
                <a:alphaOff val="0"/>
              </a:schemeClr>
            </a:lnRef>
            <a:fillRef idx="3">
              <a:schemeClr val="accent6">
                <a:alpha val="90000"/>
                <a:hueOff val="0"/>
                <a:satOff val="0"/>
                <a:lumOff val="0"/>
                <a:alphaOff val="0"/>
              </a:schemeClr>
            </a:fillRef>
            <a:effectRef idx="3">
              <a:schemeClr val="accent6">
                <a:alpha val="90000"/>
                <a:hueOff val="0"/>
                <a:satOff val="0"/>
                <a:lumOff val="0"/>
                <a:alphaOff val="0"/>
              </a:schemeClr>
            </a:effectRef>
            <a:fontRef idx="minor">
              <a:schemeClr val="lt1"/>
            </a:fontRef>
          </p:style>
          <p:txBody>
            <a:bodyPr spcFirstLastPara="0" vert="horz" wrap="square" lIns="15240" tIns="440476" rIns="15240" bIns="440475" numCol="1" spcCol="1270" anchor="ctr" anchorCtr="0">
              <a:noAutofit/>
            </a:bodyPr>
            <a:lstStyle/>
            <a:p>
              <a:pPr lvl="0" algn="ctr" defTabSz="1066800">
                <a:lnSpc>
                  <a:spcPct val="90000"/>
                </a:lnSpc>
                <a:spcBef>
                  <a:spcPct val="0"/>
                </a:spcBef>
                <a:spcAft>
                  <a:spcPct val="35000"/>
                </a:spcAft>
              </a:pPr>
              <a:r>
                <a:rPr lang="en-US" sz="2400" b="1" kern="1200">
                  <a:effectLst>
                    <a:outerShdw blurRad="38100" dist="38100" dir="2700000" algn="tl">
                      <a:srgbClr val="000000">
                        <a:alpha val="43137"/>
                      </a:srgbClr>
                    </a:outerShdw>
                  </a:effectLst>
                </a:rPr>
                <a:t>01</a:t>
              </a:r>
            </a:p>
          </p:txBody>
        </p:sp>
        <p:sp>
          <p:nvSpPr>
            <p:cNvPr id="19" name="Freeform 18"/>
            <p:cNvSpPr/>
            <p:nvPr/>
          </p:nvSpPr>
          <p:spPr>
            <a:xfrm>
              <a:off x="1002870" y="2439174"/>
              <a:ext cx="8002040" cy="789722"/>
            </a:xfrm>
            <a:custGeom>
              <a:avLst/>
              <a:gdLst>
                <a:gd name="connsiteX0" fmla="*/ 131623 w 789722"/>
                <a:gd name="connsiteY0" fmla="*/ 0 h 8002040"/>
                <a:gd name="connsiteX1" fmla="*/ 658099 w 789722"/>
                <a:gd name="connsiteY1" fmla="*/ 0 h 8002040"/>
                <a:gd name="connsiteX2" fmla="*/ 789722 w 789722"/>
                <a:gd name="connsiteY2" fmla="*/ 131623 h 8002040"/>
                <a:gd name="connsiteX3" fmla="*/ 789722 w 789722"/>
                <a:gd name="connsiteY3" fmla="*/ 8002040 h 8002040"/>
                <a:gd name="connsiteX4" fmla="*/ 789722 w 789722"/>
                <a:gd name="connsiteY4" fmla="*/ 8002040 h 8002040"/>
                <a:gd name="connsiteX5" fmla="*/ 0 w 789722"/>
                <a:gd name="connsiteY5" fmla="*/ 8002040 h 8002040"/>
                <a:gd name="connsiteX6" fmla="*/ 0 w 789722"/>
                <a:gd name="connsiteY6" fmla="*/ 8002040 h 8002040"/>
                <a:gd name="connsiteX7" fmla="*/ 0 w 789722"/>
                <a:gd name="connsiteY7" fmla="*/ 131623 h 8002040"/>
                <a:gd name="connsiteX8" fmla="*/ 131623 w 789722"/>
                <a:gd name="connsiteY8" fmla="*/ 0 h 800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9722" h="8002040">
                  <a:moveTo>
                    <a:pt x="789722" y="1333700"/>
                  </a:moveTo>
                  <a:lnTo>
                    <a:pt x="789722" y="6668340"/>
                  </a:lnTo>
                  <a:cubicBezTo>
                    <a:pt x="789722" y="7404918"/>
                    <a:pt x="783906" y="8002040"/>
                    <a:pt x="776732" y="8002040"/>
                  </a:cubicBezTo>
                  <a:lnTo>
                    <a:pt x="0" y="8002040"/>
                  </a:lnTo>
                  <a:lnTo>
                    <a:pt x="0" y="8002040"/>
                  </a:lnTo>
                  <a:lnTo>
                    <a:pt x="0" y="0"/>
                  </a:lnTo>
                  <a:lnTo>
                    <a:pt x="0" y="0"/>
                  </a:lnTo>
                  <a:lnTo>
                    <a:pt x="776732" y="0"/>
                  </a:lnTo>
                  <a:cubicBezTo>
                    <a:pt x="783906" y="0"/>
                    <a:pt x="789722" y="597122"/>
                    <a:pt x="789722" y="1333700"/>
                  </a:cubicBezTo>
                  <a:close/>
                </a:path>
              </a:pathLst>
            </a:custGeom>
          </p:spPr>
          <p:style>
            <a:lnRef idx="1">
              <a:schemeClr val="accent6">
                <a:alpha val="90000"/>
                <a:hueOff val="0"/>
                <a:satOff val="0"/>
                <a:lumOff val="0"/>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681" tIns="48075" rIns="48075" bIns="48077" numCol="1" spcCol="1270" anchor="ctr" anchorCtr="0">
              <a:noAutofit/>
            </a:bodyPr>
            <a:lstStyle/>
            <a:p>
              <a:pPr marL="0" lvl="1" algn="just" defTabSz="666750">
                <a:lnSpc>
                  <a:spcPct val="90000"/>
                </a:lnSpc>
                <a:spcBef>
                  <a:spcPct val="0"/>
                </a:spcBef>
                <a:spcAft>
                  <a:spcPct val="15000"/>
                </a:spcAft>
              </a:pPr>
              <a:r>
                <a:rPr lang="en-US" sz="1900" kern="1200" dirty="0" err="1"/>
                <a:t>Toàn</a:t>
              </a:r>
              <a:r>
                <a:rPr lang="en-US" sz="1900" kern="1200" dirty="0"/>
                <a:t> </a:t>
              </a:r>
              <a:r>
                <a:rPr lang="en-US" sz="1900" kern="1200" dirty="0" err="1"/>
                <a:t>thể</a:t>
              </a:r>
              <a:r>
                <a:rPr lang="en-US" sz="1900" kern="1200" dirty="0"/>
                <a:t> </a:t>
              </a:r>
              <a:r>
                <a:rPr lang="en-US" sz="1900" kern="1200" dirty="0" err="1"/>
                <a:t>cán</a:t>
              </a:r>
              <a:r>
                <a:rPr lang="en-US" sz="1900" kern="1200" dirty="0"/>
                <a:t> </a:t>
              </a:r>
              <a:r>
                <a:rPr lang="en-US" sz="1900" kern="1200" dirty="0" err="1"/>
                <a:t>bộ</a:t>
              </a:r>
              <a:r>
                <a:rPr lang="en-US" sz="1900" kern="1200" dirty="0"/>
                <a:t>, </a:t>
              </a:r>
              <a:r>
                <a:rPr lang="en-US" sz="1900" kern="1200" dirty="0" err="1"/>
                <a:t>giảng</a:t>
              </a:r>
              <a:r>
                <a:rPr lang="en-US" sz="1900" kern="1200" dirty="0"/>
                <a:t> </a:t>
              </a:r>
              <a:r>
                <a:rPr lang="en-US" sz="1900" kern="1200" dirty="0" err="1"/>
                <a:t>viên</a:t>
              </a:r>
              <a:r>
                <a:rPr lang="en-US" sz="1900" kern="1200" dirty="0"/>
                <a:t>, </a:t>
              </a:r>
              <a:r>
                <a:rPr lang="en-US" sz="1900" kern="1200" dirty="0" err="1"/>
                <a:t>nhân</a:t>
              </a:r>
              <a:r>
                <a:rPr lang="en-US" sz="1900" kern="1200" dirty="0"/>
                <a:t> </a:t>
              </a:r>
              <a:r>
                <a:rPr lang="en-US" sz="1900" kern="1200" dirty="0" err="1"/>
                <a:t>viên</a:t>
              </a:r>
              <a:r>
                <a:rPr lang="en-US" sz="1900" kern="1200" dirty="0"/>
                <a:t> </a:t>
              </a:r>
              <a:r>
                <a:rPr lang="en-US" sz="1900" kern="1200" dirty="0" err="1"/>
                <a:t>làm</a:t>
              </a:r>
              <a:r>
                <a:rPr lang="en-US" sz="1900" kern="1200" dirty="0"/>
                <a:t> </a:t>
              </a:r>
              <a:r>
                <a:rPr lang="en-US" sz="1900" kern="1200" dirty="0" err="1"/>
                <a:t>việc</a:t>
              </a:r>
              <a:r>
                <a:rPr lang="en-US" sz="1900" kern="1200" dirty="0"/>
                <a:t> </a:t>
              </a:r>
              <a:r>
                <a:rPr lang="en-US" sz="1900" kern="1200" dirty="0" err="1"/>
                <a:t>hết</a:t>
              </a:r>
              <a:r>
                <a:rPr lang="en-US" sz="1900" kern="1200" dirty="0"/>
                <a:t> </a:t>
              </a:r>
              <a:r>
                <a:rPr lang="en-US" sz="1900" kern="1200" dirty="0" err="1"/>
                <a:t>mình</a:t>
              </a:r>
              <a:r>
                <a:rPr lang="en-US" sz="1900" kern="1200" dirty="0"/>
                <a:t> </a:t>
              </a:r>
              <a:r>
                <a:rPr lang="en-US" sz="1900" kern="1200" dirty="0" err="1" smtClean="0"/>
                <a:t>để</a:t>
              </a:r>
              <a:r>
                <a:rPr lang="en-US" sz="1900" dirty="0"/>
                <a:t> </a:t>
              </a:r>
              <a:r>
                <a:rPr lang="en-US" sz="1900" kern="1200" dirty="0" err="1" smtClean="0"/>
                <a:t>nâng</a:t>
              </a:r>
              <a:r>
                <a:rPr lang="en-US" sz="1900" kern="1200" dirty="0" smtClean="0"/>
                <a:t> </a:t>
              </a:r>
              <a:r>
                <a:rPr lang="en-US" sz="1900" kern="1200" dirty="0" err="1"/>
                <a:t>cao</a:t>
              </a:r>
              <a:r>
                <a:rPr lang="en-US" sz="1900" kern="1200" dirty="0"/>
                <a:t> </a:t>
              </a:r>
              <a:r>
                <a:rPr lang="en-US" sz="1900" kern="1200" dirty="0" err="1"/>
                <a:t>mức</a:t>
              </a:r>
              <a:r>
                <a:rPr lang="en-US" sz="1900" kern="1200" dirty="0"/>
                <a:t> </a:t>
              </a:r>
              <a:r>
                <a:rPr lang="en-US" sz="1900" kern="1200" dirty="0" err="1"/>
                <a:t>độ</a:t>
              </a:r>
              <a:r>
                <a:rPr lang="en-US" sz="1900" kern="1200" dirty="0"/>
                <a:t> </a:t>
              </a:r>
              <a:r>
                <a:rPr lang="en-US" sz="1900" kern="1200" dirty="0" err="1"/>
                <a:t>hài</a:t>
              </a:r>
              <a:r>
                <a:rPr lang="en-US" sz="1900" kern="1200" dirty="0"/>
                <a:t> </a:t>
              </a:r>
              <a:r>
                <a:rPr lang="en-US" sz="1900" kern="1200" dirty="0" err="1"/>
                <a:t>lòng</a:t>
              </a:r>
              <a:r>
                <a:rPr lang="en-US" sz="1900" kern="1200" dirty="0"/>
                <a:t> </a:t>
              </a:r>
              <a:r>
                <a:rPr lang="en-US" sz="1900" kern="1200" dirty="0" err="1"/>
                <a:t>của</a:t>
              </a:r>
              <a:r>
                <a:rPr lang="en-US" sz="1900" kern="1200" dirty="0"/>
                <a:t> </a:t>
              </a:r>
              <a:r>
                <a:rPr lang="en-US" sz="1900" kern="1200" dirty="0" err="1"/>
                <a:t>người</a:t>
              </a:r>
              <a:r>
                <a:rPr lang="en-US" sz="1900" kern="1200" dirty="0"/>
                <a:t> </a:t>
              </a:r>
              <a:r>
                <a:rPr lang="en-US" sz="1900" kern="1200" dirty="0" err="1"/>
                <a:t>học</a:t>
              </a:r>
              <a:r>
                <a:rPr lang="en-US" sz="1900" kern="1200" dirty="0"/>
                <a:t> </a:t>
              </a:r>
              <a:r>
                <a:rPr lang="en-US" sz="1900" kern="1200" dirty="0" err="1"/>
                <a:t>trên</a:t>
              </a:r>
              <a:r>
                <a:rPr lang="en-US" sz="1900" kern="1200" dirty="0"/>
                <a:t> </a:t>
              </a:r>
              <a:r>
                <a:rPr lang="en-US" sz="1900" kern="1200" dirty="0" err="1"/>
                <a:t>cơ</a:t>
              </a:r>
              <a:r>
                <a:rPr lang="en-US" sz="1900" kern="1200" dirty="0"/>
                <a:t> </a:t>
              </a:r>
              <a:r>
                <a:rPr lang="en-US" sz="1900" kern="1200" dirty="0" err="1"/>
                <a:t>sở</a:t>
              </a:r>
              <a:r>
                <a:rPr lang="en-US" sz="1900" kern="1200" dirty="0"/>
                <a:t> </a:t>
              </a:r>
              <a:r>
                <a:rPr lang="en-US" sz="1900" kern="1200" dirty="0" err="1"/>
                <a:t>tuân</a:t>
              </a:r>
              <a:r>
                <a:rPr lang="en-US" sz="1900" kern="1200" dirty="0"/>
                <a:t> </a:t>
              </a:r>
              <a:r>
                <a:rPr lang="en-US" sz="1900" kern="1200" dirty="0" err="1"/>
                <a:t>thủ</a:t>
              </a:r>
              <a:r>
                <a:rPr lang="en-US" sz="1900" kern="1200" dirty="0"/>
                <a:t> </a:t>
              </a:r>
              <a:r>
                <a:rPr lang="en-US" sz="1900" kern="1200" dirty="0" err="1"/>
                <a:t>pháp</a:t>
              </a:r>
              <a:r>
                <a:rPr lang="en-US" sz="1900" kern="1200" dirty="0"/>
                <a:t> </a:t>
              </a:r>
              <a:r>
                <a:rPr lang="en-US" sz="1900" kern="1200" dirty="0" err="1"/>
                <a:t>luật</a:t>
              </a:r>
              <a:r>
                <a:rPr lang="en-US" sz="1900" kern="1200" dirty="0"/>
                <a:t> </a:t>
              </a:r>
              <a:r>
                <a:rPr lang="en-US" sz="1900" kern="1200" dirty="0" err="1"/>
                <a:t>và</a:t>
              </a:r>
              <a:r>
                <a:rPr lang="en-US" sz="1900" kern="1200" dirty="0"/>
                <a:t> </a:t>
              </a:r>
              <a:r>
                <a:rPr lang="en-US" sz="1900" kern="1200" dirty="0" err="1"/>
                <a:t>những</a:t>
              </a:r>
              <a:r>
                <a:rPr lang="en-US" sz="1900" kern="1200" dirty="0"/>
                <a:t> </a:t>
              </a:r>
              <a:r>
                <a:rPr lang="en-US" sz="1900" kern="1200" dirty="0" err="1"/>
                <a:t>quy</a:t>
              </a:r>
              <a:r>
                <a:rPr lang="en-US" sz="1900" kern="1200" dirty="0"/>
                <a:t> </a:t>
              </a:r>
              <a:r>
                <a:rPr lang="en-US" sz="1900" kern="1200" dirty="0" err="1"/>
                <a:t>định</a:t>
              </a:r>
              <a:r>
                <a:rPr lang="en-US" sz="1900" kern="1200" dirty="0"/>
                <a:t> </a:t>
              </a:r>
              <a:r>
                <a:rPr lang="en-US" sz="1900" kern="1200" dirty="0" err="1"/>
                <a:t>chung</a:t>
              </a:r>
              <a:r>
                <a:rPr lang="en-US" sz="1900" kern="1200" dirty="0"/>
                <a:t>.</a:t>
              </a:r>
            </a:p>
          </p:txBody>
        </p:sp>
        <p:sp>
          <p:nvSpPr>
            <p:cNvPr id="20" name="Freeform 19"/>
            <p:cNvSpPr/>
            <p:nvPr/>
          </p:nvSpPr>
          <p:spPr>
            <a:xfrm>
              <a:off x="152401" y="3506871"/>
              <a:ext cx="850470" cy="1214958"/>
            </a:xfrm>
            <a:custGeom>
              <a:avLst/>
              <a:gdLst>
                <a:gd name="connsiteX0" fmla="*/ 0 w 1214958"/>
                <a:gd name="connsiteY0" fmla="*/ 0 h 850470"/>
                <a:gd name="connsiteX1" fmla="*/ 789723 w 1214958"/>
                <a:gd name="connsiteY1" fmla="*/ 0 h 850470"/>
                <a:gd name="connsiteX2" fmla="*/ 1214958 w 1214958"/>
                <a:gd name="connsiteY2" fmla="*/ 425235 h 850470"/>
                <a:gd name="connsiteX3" fmla="*/ 789723 w 1214958"/>
                <a:gd name="connsiteY3" fmla="*/ 850470 h 850470"/>
                <a:gd name="connsiteX4" fmla="*/ 0 w 1214958"/>
                <a:gd name="connsiteY4" fmla="*/ 850470 h 850470"/>
                <a:gd name="connsiteX5" fmla="*/ 425235 w 1214958"/>
                <a:gd name="connsiteY5" fmla="*/ 425235 h 850470"/>
                <a:gd name="connsiteX6" fmla="*/ 0 w 1214958"/>
                <a:gd name="connsiteY6" fmla="*/ 0 h 850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4958" h="850470">
                  <a:moveTo>
                    <a:pt x="1214957" y="0"/>
                  </a:moveTo>
                  <a:lnTo>
                    <a:pt x="1214957" y="552806"/>
                  </a:lnTo>
                  <a:lnTo>
                    <a:pt x="607479" y="850470"/>
                  </a:lnTo>
                  <a:lnTo>
                    <a:pt x="1" y="552806"/>
                  </a:lnTo>
                  <a:lnTo>
                    <a:pt x="1" y="0"/>
                  </a:lnTo>
                  <a:lnTo>
                    <a:pt x="607479" y="297664"/>
                  </a:lnTo>
                  <a:lnTo>
                    <a:pt x="1214957" y="0"/>
                  </a:lnTo>
                  <a:close/>
                </a:path>
              </a:pathLst>
            </a:custGeom>
          </p:spPr>
          <p:style>
            <a:lnRef idx="1">
              <a:schemeClr val="accent6">
                <a:alpha val="90000"/>
                <a:hueOff val="0"/>
                <a:satOff val="0"/>
                <a:lumOff val="0"/>
                <a:alphaOff val="-13333"/>
              </a:schemeClr>
            </a:lnRef>
            <a:fillRef idx="3">
              <a:schemeClr val="accent6">
                <a:alpha val="90000"/>
                <a:hueOff val="0"/>
                <a:satOff val="0"/>
                <a:lumOff val="0"/>
                <a:alphaOff val="-13333"/>
              </a:schemeClr>
            </a:fillRef>
            <a:effectRef idx="3">
              <a:schemeClr val="accent6">
                <a:alpha val="90000"/>
                <a:hueOff val="0"/>
                <a:satOff val="0"/>
                <a:lumOff val="0"/>
                <a:alphaOff val="-13333"/>
              </a:schemeClr>
            </a:effectRef>
            <a:fontRef idx="minor">
              <a:schemeClr val="lt1"/>
            </a:fontRef>
          </p:style>
          <p:txBody>
            <a:bodyPr spcFirstLastPara="0" vert="horz" wrap="square" lIns="15240" tIns="440475" rIns="15240" bIns="440475" numCol="1" spcCol="1270" anchor="ctr" anchorCtr="0">
              <a:noAutofit/>
            </a:bodyPr>
            <a:lstStyle/>
            <a:p>
              <a:pPr lvl="0" algn="ctr" defTabSz="1066800">
                <a:lnSpc>
                  <a:spcPct val="90000"/>
                </a:lnSpc>
                <a:spcBef>
                  <a:spcPct val="0"/>
                </a:spcBef>
                <a:spcAft>
                  <a:spcPct val="35000"/>
                </a:spcAft>
              </a:pPr>
              <a:r>
                <a:rPr lang="en-US" sz="2400" b="1" kern="1200">
                  <a:effectLst>
                    <a:outerShdw blurRad="38100" dist="38100" dir="2700000" algn="tl">
                      <a:srgbClr val="000000">
                        <a:alpha val="43137"/>
                      </a:srgbClr>
                    </a:outerShdw>
                  </a:effectLst>
                </a:rPr>
                <a:t>02</a:t>
              </a:r>
            </a:p>
          </p:txBody>
        </p:sp>
        <p:sp>
          <p:nvSpPr>
            <p:cNvPr id="21" name="Freeform 20"/>
            <p:cNvSpPr/>
            <p:nvPr/>
          </p:nvSpPr>
          <p:spPr>
            <a:xfrm>
              <a:off x="1002870" y="3506872"/>
              <a:ext cx="8002040" cy="789722"/>
            </a:xfrm>
            <a:custGeom>
              <a:avLst/>
              <a:gdLst>
                <a:gd name="connsiteX0" fmla="*/ 131623 w 789722"/>
                <a:gd name="connsiteY0" fmla="*/ 0 h 8002040"/>
                <a:gd name="connsiteX1" fmla="*/ 658099 w 789722"/>
                <a:gd name="connsiteY1" fmla="*/ 0 h 8002040"/>
                <a:gd name="connsiteX2" fmla="*/ 789722 w 789722"/>
                <a:gd name="connsiteY2" fmla="*/ 131623 h 8002040"/>
                <a:gd name="connsiteX3" fmla="*/ 789722 w 789722"/>
                <a:gd name="connsiteY3" fmla="*/ 8002040 h 8002040"/>
                <a:gd name="connsiteX4" fmla="*/ 789722 w 789722"/>
                <a:gd name="connsiteY4" fmla="*/ 8002040 h 8002040"/>
                <a:gd name="connsiteX5" fmla="*/ 0 w 789722"/>
                <a:gd name="connsiteY5" fmla="*/ 8002040 h 8002040"/>
                <a:gd name="connsiteX6" fmla="*/ 0 w 789722"/>
                <a:gd name="connsiteY6" fmla="*/ 8002040 h 8002040"/>
                <a:gd name="connsiteX7" fmla="*/ 0 w 789722"/>
                <a:gd name="connsiteY7" fmla="*/ 131623 h 8002040"/>
                <a:gd name="connsiteX8" fmla="*/ 131623 w 789722"/>
                <a:gd name="connsiteY8" fmla="*/ 0 h 800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9722" h="8002040">
                  <a:moveTo>
                    <a:pt x="789722" y="1333700"/>
                  </a:moveTo>
                  <a:lnTo>
                    <a:pt x="789722" y="6668340"/>
                  </a:lnTo>
                  <a:cubicBezTo>
                    <a:pt x="789722" y="7404918"/>
                    <a:pt x="783906" y="8002040"/>
                    <a:pt x="776732" y="8002040"/>
                  </a:cubicBezTo>
                  <a:lnTo>
                    <a:pt x="0" y="8002040"/>
                  </a:lnTo>
                  <a:lnTo>
                    <a:pt x="0" y="8002040"/>
                  </a:lnTo>
                  <a:lnTo>
                    <a:pt x="0" y="0"/>
                  </a:lnTo>
                  <a:lnTo>
                    <a:pt x="0" y="0"/>
                  </a:lnTo>
                  <a:lnTo>
                    <a:pt x="776732" y="0"/>
                  </a:lnTo>
                  <a:cubicBezTo>
                    <a:pt x="783906" y="0"/>
                    <a:pt x="789722" y="597122"/>
                    <a:pt x="789722" y="1333700"/>
                  </a:cubicBezTo>
                  <a:close/>
                </a:path>
              </a:pathLst>
            </a:custGeom>
          </p:spPr>
          <p:style>
            <a:lnRef idx="1">
              <a:schemeClr val="accent6">
                <a:alpha val="90000"/>
                <a:hueOff val="0"/>
                <a:satOff val="0"/>
                <a:lumOff val="0"/>
                <a:alphaOff val="-13333"/>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681" tIns="48075" rIns="48075" bIns="48077" numCol="1" spcCol="1270" anchor="ctr" anchorCtr="0">
              <a:noAutofit/>
            </a:bodyPr>
            <a:lstStyle/>
            <a:p>
              <a:pPr marL="0" lvl="1" algn="just" defTabSz="666750">
                <a:lnSpc>
                  <a:spcPct val="90000"/>
                </a:lnSpc>
                <a:spcBef>
                  <a:spcPct val="0"/>
                </a:spcBef>
                <a:spcAft>
                  <a:spcPct val="15000"/>
                </a:spcAft>
              </a:pPr>
              <a:r>
                <a:rPr lang="en-US" sz="2000" kern="1200"/>
                <a:t>Toàn trường xây dựng, duy trì và cải thiện liên tục Hệ thống quản lý chất lượng.</a:t>
              </a:r>
            </a:p>
          </p:txBody>
        </p:sp>
        <p:sp>
          <p:nvSpPr>
            <p:cNvPr id="22" name="Freeform 21"/>
            <p:cNvSpPr/>
            <p:nvPr/>
          </p:nvSpPr>
          <p:spPr>
            <a:xfrm>
              <a:off x="152401" y="4574569"/>
              <a:ext cx="850470" cy="1214958"/>
            </a:xfrm>
            <a:custGeom>
              <a:avLst/>
              <a:gdLst>
                <a:gd name="connsiteX0" fmla="*/ 0 w 1214958"/>
                <a:gd name="connsiteY0" fmla="*/ 0 h 850470"/>
                <a:gd name="connsiteX1" fmla="*/ 789723 w 1214958"/>
                <a:gd name="connsiteY1" fmla="*/ 0 h 850470"/>
                <a:gd name="connsiteX2" fmla="*/ 1214958 w 1214958"/>
                <a:gd name="connsiteY2" fmla="*/ 425235 h 850470"/>
                <a:gd name="connsiteX3" fmla="*/ 789723 w 1214958"/>
                <a:gd name="connsiteY3" fmla="*/ 850470 h 850470"/>
                <a:gd name="connsiteX4" fmla="*/ 0 w 1214958"/>
                <a:gd name="connsiteY4" fmla="*/ 850470 h 850470"/>
                <a:gd name="connsiteX5" fmla="*/ 425235 w 1214958"/>
                <a:gd name="connsiteY5" fmla="*/ 425235 h 850470"/>
                <a:gd name="connsiteX6" fmla="*/ 0 w 1214958"/>
                <a:gd name="connsiteY6" fmla="*/ 0 h 850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4958" h="850470">
                  <a:moveTo>
                    <a:pt x="1214957" y="0"/>
                  </a:moveTo>
                  <a:lnTo>
                    <a:pt x="1214957" y="552806"/>
                  </a:lnTo>
                  <a:lnTo>
                    <a:pt x="607479" y="850470"/>
                  </a:lnTo>
                  <a:lnTo>
                    <a:pt x="1" y="552806"/>
                  </a:lnTo>
                  <a:lnTo>
                    <a:pt x="1" y="0"/>
                  </a:lnTo>
                  <a:lnTo>
                    <a:pt x="607479" y="297664"/>
                  </a:lnTo>
                  <a:lnTo>
                    <a:pt x="1214957" y="0"/>
                  </a:lnTo>
                  <a:close/>
                </a:path>
              </a:pathLst>
            </a:custGeom>
          </p:spPr>
          <p:style>
            <a:lnRef idx="1">
              <a:schemeClr val="accent6">
                <a:alpha val="90000"/>
                <a:hueOff val="0"/>
                <a:satOff val="0"/>
                <a:lumOff val="0"/>
                <a:alphaOff val="-26667"/>
              </a:schemeClr>
            </a:lnRef>
            <a:fillRef idx="3">
              <a:schemeClr val="accent6">
                <a:alpha val="90000"/>
                <a:hueOff val="0"/>
                <a:satOff val="0"/>
                <a:lumOff val="0"/>
                <a:alphaOff val="-26667"/>
              </a:schemeClr>
            </a:fillRef>
            <a:effectRef idx="3">
              <a:schemeClr val="accent6">
                <a:alpha val="90000"/>
                <a:hueOff val="0"/>
                <a:satOff val="0"/>
                <a:lumOff val="0"/>
                <a:alphaOff val="-26667"/>
              </a:schemeClr>
            </a:effectRef>
            <a:fontRef idx="minor">
              <a:schemeClr val="lt1"/>
            </a:fontRef>
          </p:style>
          <p:txBody>
            <a:bodyPr spcFirstLastPara="0" vert="horz" wrap="square" lIns="15240" tIns="440475" rIns="15240" bIns="440475" numCol="1" spcCol="1270" anchor="ctr" anchorCtr="0">
              <a:noAutofit/>
            </a:bodyPr>
            <a:lstStyle/>
            <a:p>
              <a:pPr lvl="0" algn="ctr" defTabSz="1066800">
                <a:lnSpc>
                  <a:spcPct val="90000"/>
                </a:lnSpc>
                <a:spcBef>
                  <a:spcPct val="0"/>
                </a:spcBef>
                <a:spcAft>
                  <a:spcPct val="35000"/>
                </a:spcAft>
              </a:pPr>
              <a:r>
                <a:rPr lang="en-US" sz="2400" b="1" kern="1200">
                  <a:effectLst>
                    <a:outerShdw blurRad="38100" dist="38100" dir="2700000" algn="tl">
                      <a:srgbClr val="000000">
                        <a:alpha val="43137"/>
                      </a:srgbClr>
                    </a:outerShdw>
                  </a:effectLst>
                </a:rPr>
                <a:t>03</a:t>
              </a:r>
            </a:p>
          </p:txBody>
        </p:sp>
        <p:sp>
          <p:nvSpPr>
            <p:cNvPr id="23" name="Freeform 22"/>
            <p:cNvSpPr/>
            <p:nvPr/>
          </p:nvSpPr>
          <p:spPr>
            <a:xfrm>
              <a:off x="1002870" y="4574571"/>
              <a:ext cx="8002040" cy="789722"/>
            </a:xfrm>
            <a:custGeom>
              <a:avLst/>
              <a:gdLst>
                <a:gd name="connsiteX0" fmla="*/ 131623 w 789722"/>
                <a:gd name="connsiteY0" fmla="*/ 0 h 8002040"/>
                <a:gd name="connsiteX1" fmla="*/ 658099 w 789722"/>
                <a:gd name="connsiteY1" fmla="*/ 0 h 8002040"/>
                <a:gd name="connsiteX2" fmla="*/ 789722 w 789722"/>
                <a:gd name="connsiteY2" fmla="*/ 131623 h 8002040"/>
                <a:gd name="connsiteX3" fmla="*/ 789722 w 789722"/>
                <a:gd name="connsiteY3" fmla="*/ 8002040 h 8002040"/>
                <a:gd name="connsiteX4" fmla="*/ 789722 w 789722"/>
                <a:gd name="connsiteY4" fmla="*/ 8002040 h 8002040"/>
                <a:gd name="connsiteX5" fmla="*/ 0 w 789722"/>
                <a:gd name="connsiteY5" fmla="*/ 8002040 h 8002040"/>
                <a:gd name="connsiteX6" fmla="*/ 0 w 789722"/>
                <a:gd name="connsiteY6" fmla="*/ 8002040 h 8002040"/>
                <a:gd name="connsiteX7" fmla="*/ 0 w 789722"/>
                <a:gd name="connsiteY7" fmla="*/ 131623 h 8002040"/>
                <a:gd name="connsiteX8" fmla="*/ 131623 w 789722"/>
                <a:gd name="connsiteY8" fmla="*/ 0 h 800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9722" h="8002040">
                  <a:moveTo>
                    <a:pt x="789722" y="1333700"/>
                  </a:moveTo>
                  <a:lnTo>
                    <a:pt x="789722" y="6668340"/>
                  </a:lnTo>
                  <a:cubicBezTo>
                    <a:pt x="789722" y="7404918"/>
                    <a:pt x="783906" y="8002040"/>
                    <a:pt x="776732" y="8002040"/>
                  </a:cubicBezTo>
                  <a:lnTo>
                    <a:pt x="0" y="8002040"/>
                  </a:lnTo>
                  <a:lnTo>
                    <a:pt x="0" y="8002040"/>
                  </a:lnTo>
                  <a:lnTo>
                    <a:pt x="0" y="0"/>
                  </a:lnTo>
                  <a:lnTo>
                    <a:pt x="0" y="0"/>
                  </a:lnTo>
                  <a:lnTo>
                    <a:pt x="776732" y="0"/>
                  </a:lnTo>
                  <a:cubicBezTo>
                    <a:pt x="783906" y="0"/>
                    <a:pt x="789722" y="597122"/>
                    <a:pt x="789722" y="1333700"/>
                  </a:cubicBezTo>
                  <a:close/>
                </a:path>
              </a:pathLst>
            </a:custGeom>
          </p:spPr>
          <p:style>
            <a:lnRef idx="1">
              <a:schemeClr val="accent6">
                <a:alpha val="90000"/>
                <a:hueOff val="0"/>
                <a:satOff val="0"/>
                <a:lumOff val="0"/>
                <a:alphaOff val="-26667"/>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681" tIns="48075" rIns="48075" bIns="48077" numCol="1" spcCol="1270" anchor="ctr" anchorCtr="0">
              <a:noAutofit/>
            </a:bodyPr>
            <a:lstStyle/>
            <a:p>
              <a:pPr marL="0" lvl="1" algn="just" defTabSz="666750">
                <a:lnSpc>
                  <a:spcPct val="90000"/>
                </a:lnSpc>
                <a:spcBef>
                  <a:spcPct val="0"/>
                </a:spcBef>
                <a:spcAft>
                  <a:spcPct val="15000"/>
                </a:spcAft>
              </a:pPr>
              <a:r>
                <a:rPr lang="en-US" sz="2000" kern="1200"/>
                <a:t>Thiết lập mục tiêu chất lượng hàng năm và xác định chương trình hành động để đạt được kết quả tốt nhất.</a:t>
              </a:r>
            </a:p>
          </p:txBody>
        </p:sp>
        <p:sp>
          <p:nvSpPr>
            <p:cNvPr id="24" name="Freeform 23"/>
            <p:cNvSpPr/>
            <p:nvPr/>
          </p:nvSpPr>
          <p:spPr>
            <a:xfrm>
              <a:off x="152401" y="5642268"/>
              <a:ext cx="850470" cy="1214958"/>
            </a:xfrm>
            <a:custGeom>
              <a:avLst/>
              <a:gdLst>
                <a:gd name="connsiteX0" fmla="*/ 0 w 1214958"/>
                <a:gd name="connsiteY0" fmla="*/ 0 h 850470"/>
                <a:gd name="connsiteX1" fmla="*/ 789723 w 1214958"/>
                <a:gd name="connsiteY1" fmla="*/ 0 h 850470"/>
                <a:gd name="connsiteX2" fmla="*/ 1214958 w 1214958"/>
                <a:gd name="connsiteY2" fmla="*/ 425235 h 850470"/>
                <a:gd name="connsiteX3" fmla="*/ 789723 w 1214958"/>
                <a:gd name="connsiteY3" fmla="*/ 850470 h 850470"/>
                <a:gd name="connsiteX4" fmla="*/ 0 w 1214958"/>
                <a:gd name="connsiteY4" fmla="*/ 850470 h 850470"/>
                <a:gd name="connsiteX5" fmla="*/ 425235 w 1214958"/>
                <a:gd name="connsiteY5" fmla="*/ 425235 h 850470"/>
                <a:gd name="connsiteX6" fmla="*/ 0 w 1214958"/>
                <a:gd name="connsiteY6" fmla="*/ 0 h 850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4958" h="850470">
                  <a:moveTo>
                    <a:pt x="1214957" y="0"/>
                  </a:moveTo>
                  <a:lnTo>
                    <a:pt x="1214957" y="552806"/>
                  </a:lnTo>
                  <a:lnTo>
                    <a:pt x="607479" y="850470"/>
                  </a:lnTo>
                  <a:lnTo>
                    <a:pt x="1" y="552806"/>
                  </a:lnTo>
                  <a:lnTo>
                    <a:pt x="1" y="0"/>
                  </a:lnTo>
                  <a:lnTo>
                    <a:pt x="607479" y="297664"/>
                  </a:lnTo>
                  <a:lnTo>
                    <a:pt x="1214957" y="0"/>
                  </a:lnTo>
                  <a:close/>
                </a:path>
              </a:pathLst>
            </a:custGeom>
          </p:spPr>
          <p:style>
            <a:lnRef idx="1">
              <a:schemeClr val="accent6">
                <a:alpha val="90000"/>
                <a:hueOff val="0"/>
                <a:satOff val="0"/>
                <a:lumOff val="0"/>
                <a:alphaOff val="-40000"/>
              </a:schemeClr>
            </a:lnRef>
            <a:fillRef idx="3">
              <a:schemeClr val="accent6">
                <a:alpha val="90000"/>
                <a:hueOff val="0"/>
                <a:satOff val="0"/>
                <a:lumOff val="0"/>
                <a:alphaOff val="-40000"/>
              </a:schemeClr>
            </a:fillRef>
            <a:effectRef idx="3">
              <a:schemeClr val="accent6">
                <a:alpha val="90000"/>
                <a:hueOff val="0"/>
                <a:satOff val="0"/>
                <a:lumOff val="0"/>
                <a:alphaOff val="-40000"/>
              </a:schemeClr>
            </a:effectRef>
            <a:fontRef idx="minor">
              <a:schemeClr val="lt1"/>
            </a:fontRef>
          </p:style>
          <p:txBody>
            <a:bodyPr spcFirstLastPara="0" vert="horz" wrap="square" lIns="15240" tIns="440475" rIns="15240" bIns="440475" numCol="1" spcCol="1270" anchor="ctr" anchorCtr="0">
              <a:noAutofit/>
            </a:bodyPr>
            <a:lstStyle/>
            <a:p>
              <a:pPr lvl="0" algn="ctr" defTabSz="1066800">
                <a:lnSpc>
                  <a:spcPct val="90000"/>
                </a:lnSpc>
                <a:spcBef>
                  <a:spcPct val="0"/>
                </a:spcBef>
                <a:spcAft>
                  <a:spcPct val="35000"/>
                </a:spcAft>
              </a:pPr>
              <a:r>
                <a:rPr lang="en-US" sz="2400" b="1" kern="1200">
                  <a:effectLst>
                    <a:outerShdw blurRad="38100" dist="38100" dir="2700000" algn="tl">
                      <a:srgbClr val="000000">
                        <a:alpha val="43137"/>
                      </a:srgbClr>
                    </a:outerShdw>
                  </a:effectLst>
                </a:rPr>
                <a:t>04</a:t>
              </a:r>
            </a:p>
          </p:txBody>
        </p:sp>
        <p:sp>
          <p:nvSpPr>
            <p:cNvPr id="25" name="Freeform 24"/>
            <p:cNvSpPr/>
            <p:nvPr/>
          </p:nvSpPr>
          <p:spPr>
            <a:xfrm>
              <a:off x="1002870" y="5642270"/>
              <a:ext cx="8002040" cy="789722"/>
            </a:xfrm>
            <a:custGeom>
              <a:avLst/>
              <a:gdLst>
                <a:gd name="connsiteX0" fmla="*/ 131623 w 789722"/>
                <a:gd name="connsiteY0" fmla="*/ 0 h 8002040"/>
                <a:gd name="connsiteX1" fmla="*/ 658099 w 789722"/>
                <a:gd name="connsiteY1" fmla="*/ 0 h 8002040"/>
                <a:gd name="connsiteX2" fmla="*/ 789722 w 789722"/>
                <a:gd name="connsiteY2" fmla="*/ 131623 h 8002040"/>
                <a:gd name="connsiteX3" fmla="*/ 789722 w 789722"/>
                <a:gd name="connsiteY3" fmla="*/ 8002040 h 8002040"/>
                <a:gd name="connsiteX4" fmla="*/ 789722 w 789722"/>
                <a:gd name="connsiteY4" fmla="*/ 8002040 h 8002040"/>
                <a:gd name="connsiteX5" fmla="*/ 0 w 789722"/>
                <a:gd name="connsiteY5" fmla="*/ 8002040 h 8002040"/>
                <a:gd name="connsiteX6" fmla="*/ 0 w 789722"/>
                <a:gd name="connsiteY6" fmla="*/ 8002040 h 8002040"/>
                <a:gd name="connsiteX7" fmla="*/ 0 w 789722"/>
                <a:gd name="connsiteY7" fmla="*/ 131623 h 8002040"/>
                <a:gd name="connsiteX8" fmla="*/ 131623 w 789722"/>
                <a:gd name="connsiteY8" fmla="*/ 0 h 800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9722" h="8002040">
                  <a:moveTo>
                    <a:pt x="789722" y="1333700"/>
                  </a:moveTo>
                  <a:lnTo>
                    <a:pt x="789722" y="6668340"/>
                  </a:lnTo>
                  <a:cubicBezTo>
                    <a:pt x="789722" y="7404918"/>
                    <a:pt x="783906" y="8002040"/>
                    <a:pt x="776732" y="8002040"/>
                  </a:cubicBezTo>
                  <a:lnTo>
                    <a:pt x="0" y="8002040"/>
                  </a:lnTo>
                  <a:lnTo>
                    <a:pt x="0" y="8002040"/>
                  </a:lnTo>
                  <a:lnTo>
                    <a:pt x="0" y="0"/>
                  </a:lnTo>
                  <a:lnTo>
                    <a:pt x="0" y="0"/>
                  </a:lnTo>
                  <a:lnTo>
                    <a:pt x="776732" y="0"/>
                  </a:lnTo>
                  <a:cubicBezTo>
                    <a:pt x="783906" y="0"/>
                    <a:pt x="789722" y="597122"/>
                    <a:pt x="789722" y="1333700"/>
                  </a:cubicBezTo>
                  <a:close/>
                </a:path>
              </a:pathLst>
            </a:custGeom>
          </p:spPr>
          <p:style>
            <a:lnRef idx="1">
              <a:schemeClr val="accent6">
                <a:alpha val="90000"/>
                <a:hueOff val="0"/>
                <a:satOff val="0"/>
                <a:lumOff val="0"/>
                <a:alphaOff val="-4000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681" tIns="48075" rIns="48075" bIns="48077" numCol="1" spcCol="1270" anchor="ctr" anchorCtr="0">
              <a:noAutofit/>
            </a:bodyPr>
            <a:lstStyle/>
            <a:p>
              <a:pPr marL="0" lvl="1" algn="just" defTabSz="666750">
                <a:lnSpc>
                  <a:spcPct val="90000"/>
                </a:lnSpc>
                <a:spcBef>
                  <a:spcPct val="0"/>
                </a:spcBef>
                <a:spcAft>
                  <a:spcPct val="15000"/>
                </a:spcAft>
              </a:pPr>
              <a:r>
                <a:rPr lang="en-US" sz="1900" kern="1200"/>
                <a:t>Toàn tr</a:t>
              </a:r>
              <a:r>
                <a:rPr lang="vi-VN" sz="1900" kern="1200"/>
                <a:t>ư</a:t>
              </a:r>
              <a:r>
                <a:rPr lang="en-US" sz="1900" kern="1200"/>
                <a:t>ờng thực hiện mục tiêu chất lượng thông qua việc huấn luyện nghiệp vụ, rèn luyện ý thức tự giác và tự chủ trong hoạt động quản lý chất lượng, bảo đảm môi trường giáo dục an toàn, lành mạnh và thân thiện.</a:t>
              </a:r>
            </a:p>
          </p:txBody>
        </p:sp>
      </p:grpSp>
    </p:spTree>
    <p:extLst>
      <p:ext uri="{BB962C8B-B14F-4D97-AF65-F5344CB8AC3E}">
        <p14:creationId xmlns:p14="http://schemas.microsoft.com/office/powerpoint/2010/main" val="39427956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bg/>
                                          </p:spTgt>
                                        </p:tgtEl>
                                        <p:attrNameLst>
                                          <p:attrName>style.visibility</p:attrName>
                                        </p:attrNameLst>
                                      </p:cBhvr>
                                      <p:to>
                                        <p:strVal val="visible"/>
                                      </p:to>
                                    </p:set>
                                    <p:anim calcmode="lin" valueType="num">
                                      <p:cBhvr additive="base">
                                        <p:cTn id="11"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2" dur="500" fill="hold"/>
                                        <p:tgtEl>
                                          <p:spTgt spid="3">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additive="base">
                                        <p:cTn id="1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MỤC TIÊU CHẤT LƯỢNG</a:t>
            </a:r>
          </a:p>
        </p:txBody>
      </p:sp>
      <p:graphicFrame>
        <p:nvGraphicFramePr>
          <p:cNvPr id="4" name="Diagram 3"/>
          <p:cNvGraphicFramePr/>
          <p:nvPr>
            <p:extLst>
              <p:ext uri="{D42A27DB-BD31-4B8C-83A1-F6EECF244321}">
                <p14:modId xmlns:p14="http://schemas.microsoft.com/office/powerpoint/2010/main" val="2819568846"/>
              </p:ext>
            </p:extLst>
          </p:nvPr>
        </p:nvGraphicFramePr>
        <p:xfrm>
          <a:off x="228600" y="1397000"/>
          <a:ext cx="8686800" cy="5308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p:cNvSpPr txBox="1"/>
          <p:nvPr/>
        </p:nvSpPr>
        <p:spPr>
          <a:xfrm>
            <a:off x="533400" y="1828800"/>
            <a:ext cx="533400" cy="707886"/>
          </a:xfrm>
          <a:prstGeom prst="rect">
            <a:avLst/>
          </a:prstGeom>
          <a:noFill/>
        </p:spPr>
        <p:txBody>
          <a:bodyPr wrap="square" rtlCol="0">
            <a:spAutoFit/>
          </a:bodyPr>
          <a:lstStyle/>
          <a:p>
            <a:r>
              <a:rPr lang="en-US" sz="4000" b="1">
                <a:solidFill>
                  <a:schemeClr val="tx2"/>
                </a:solidFill>
                <a:effectLst>
                  <a:outerShdw blurRad="38100" dist="38100" dir="2700000" algn="tl">
                    <a:srgbClr val="000000">
                      <a:alpha val="43137"/>
                    </a:srgbClr>
                  </a:outerShdw>
                </a:effectLst>
              </a:rPr>
              <a:t>1</a:t>
            </a:r>
          </a:p>
        </p:txBody>
      </p:sp>
      <p:sp>
        <p:nvSpPr>
          <p:cNvPr id="7" name="TextBox 6"/>
          <p:cNvSpPr txBox="1"/>
          <p:nvPr/>
        </p:nvSpPr>
        <p:spPr>
          <a:xfrm>
            <a:off x="1059180" y="3048000"/>
            <a:ext cx="533400" cy="707886"/>
          </a:xfrm>
          <a:prstGeom prst="rect">
            <a:avLst/>
          </a:prstGeom>
          <a:noFill/>
        </p:spPr>
        <p:txBody>
          <a:bodyPr wrap="square" rtlCol="0">
            <a:spAutoFit/>
          </a:bodyPr>
          <a:lstStyle/>
          <a:p>
            <a:r>
              <a:rPr lang="en-US" sz="4000" b="1">
                <a:solidFill>
                  <a:schemeClr val="tx2"/>
                </a:solidFill>
                <a:effectLst>
                  <a:outerShdw blurRad="38100" dist="38100" dir="2700000" algn="tl">
                    <a:srgbClr val="000000">
                      <a:alpha val="43137"/>
                    </a:srgbClr>
                  </a:outerShdw>
                </a:effectLst>
              </a:rPr>
              <a:t>2</a:t>
            </a:r>
          </a:p>
        </p:txBody>
      </p:sp>
      <p:sp>
        <p:nvSpPr>
          <p:cNvPr id="8" name="TextBox 7"/>
          <p:cNvSpPr txBox="1"/>
          <p:nvPr/>
        </p:nvSpPr>
        <p:spPr>
          <a:xfrm>
            <a:off x="1059180" y="4343400"/>
            <a:ext cx="533400" cy="707886"/>
          </a:xfrm>
          <a:prstGeom prst="rect">
            <a:avLst/>
          </a:prstGeom>
          <a:noFill/>
        </p:spPr>
        <p:txBody>
          <a:bodyPr wrap="square" rtlCol="0">
            <a:spAutoFit/>
          </a:bodyPr>
          <a:lstStyle/>
          <a:p>
            <a:r>
              <a:rPr lang="en-US" sz="4000" b="1">
                <a:solidFill>
                  <a:schemeClr val="tx2"/>
                </a:solidFill>
                <a:effectLst>
                  <a:outerShdw blurRad="38100" dist="38100" dir="2700000" algn="tl">
                    <a:srgbClr val="000000">
                      <a:alpha val="43137"/>
                    </a:srgbClr>
                  </a:outerShdw>
                </a:effectLst>
              </a:rPr>
              <a:t>3</a:t>
            </a:r>
          </a:p>
        </p:txBody>
      </p:sp>
      <p:sp>
        <p:nvSpPr>
          <p:cNvPr id="9" name="TextBox 8"/>
          <p:cNvSpPr txBox="1"/>
          <p:nvPr/>
        </p:nvSpPr>
        <p:spPr>
          <a:xfrm>
            <a:off x="533400" y="5562600"/>
            <a:ext cx="533400" cy="707886"/>
          </a:xfrm>
          <a:prstGeom prst="rect">
            <a:avLst/>
          </a:prstGeom>
          <a:noFill/>
        </p:spPr>
        <p:txBody>
          <a:bodyPr wrap="square" rtlCol="0">
            <a:spAutoFit/>
          </a:bodyPr>
          <a:lstStyle/>
          <a:p>
            <a:r>
              <a:rPr lang="en-US" sz="4000" b="1">
                <a:solidFill>
                  <a:schemeClr val="tx2"/>
                </a:solidFill>
                <a:effectLst>
                  <a:outerShdw blurRad="38100" dist="38100" dir="2700000" algn="tl">
                    <a:srgbClr val="000000">
                      <a:alpha val="43137"/>
                    </a:srgbClr>
                  </a:outerShdw>
                </a:effectLst>
              </a:rPr>
              <a:t>4</a:t>
            </a:r>
          </a:p>
        </p:txBody>
      </p:sp>
    </p:spTree>
    <p:extLst>
      <p:ext uri="{BB962C8B-B14F-4D97-AF65-F5344CB8AC3E}">
        <p14:creationId xmlns:p14="http://schemas.microsoft.com/office/powerpoint/2010/main" val="173188616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6" grpId="0"/>
      <p:bldP spid="7" grpId="0"/>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CHỨC NĂNG</a:t>
            </a:r>
          </a:p>
        </p:txBody>
      </p:sp>
      <p:sp>
        <p:nvSpPr>
          <p:cNvPr id="3" name="Content Placeholder 2"/>
          <p:cNvSpPr>
            <a:spLocks noGrp="1"/>
          </p:cNvSpPr>
          <p:nvPr>
            <p:ph idx="1"/>
          </p:nvPr>
        </p:nvSpPr>
        <p:spPr>
          <a:xfrm>
            <a:off x="304800" y="1241425"/>
            <a:ext cx="8610600" cy="5248275"/>
          </a:xfrm>
        </p:spPr>
        <p:txBody>
          <a:bodyPr/>
          <a:lstStyle/>
          <a:p>
            <a:pPr marL="0" indent="0" algn="just">
              <a:buNone/>
            </a:pPr>
            <a:r>
              <a:rPr lang="en-US"/>
              <a:t>Đào tạo nhân lực trình độ cao đẳng, trung cấp và sơ cấp có phẩm chất đạo đức tốt, có kiến thức và kỹ năng đáp ứng nhu cầu của thị tr</a:t>
            </a:r>
            <a:r>
              <a:rPr lang="vi-VN"/>
              <a:t>ư</a:t>
            </a:r>
            <a:r>
              <a:rPr lang="en-US"/>
              <a:t>ờng lao động, có khả năng hợp tác trong hoạt động nghề nghiệp, tự tạo được việc làm cho bản thân và xã hội.</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3171" y="3810000"/>
            <a:ext cx="4419600" cy="2554529"/>
          </a:xfrm>
          <a:prstGeom prst="rect">
            <a:avLst/>
          </a:prstGeom>
        </p:spPr>
      </p:pic>
    </p:spTree>
    <p:extLst>
      <p:ext uri="{BB962C8B-B14F-4D97-AF65-F5344CB8AC3E}">
        <p14:creationId xmlns:p14="http://schemas.microsoft.com/office/powerpoint/2010/main" val="63523111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NHIỆM VỤ</a:t>
            </a:r>
          </a:p>
        </p:txBody>
      </p:sp>
      <p:sp>
        <p:nvSpPr>
          <p:cNvPr id="3" name="Content Placeholder 2"/>
          <p:cNvSpPr>
            <a:spLocks noGrp="1"/>
          </p:cNvSpPr>
          <p:nvPr>
            <p:ph idx="1"/>
          </p:nvPr>
        </p:nvSpPr>
        <p:spPr>
          <a:xfrm>
            <a:off x="304800" y="1241425"/>
            <a:ext cx="8458200" cy="5248275"/>
          </a:xfrm>
        </p:spPr>
        <p:txBody>
          <a:bodyPr/>
          <a:lstStyle/>
          <a:p>
            <a:pPr marL="0" indent="0" algn="just">
              <a:buNone/>
            </a:pPr>
            <a:r>
              <a:rPr lang="en-US" sz="2600"/>
              <a:t>Thực hiện dân chủ, bình đẳng, công khai trong các nhiệm vụ đào tạo, khoa học công nghệ,  quản lý tài chính và quản trị nhà tr</a:t>
            </a:r>
            <a:r>
              <a:rPr lang="vi-VN" sz="2600"/>
              <a:t>ư</a:t>
            </a:r>
            <a:r>
              <a:rPr lang="en-US" sz="2600"/>
              <a:t>ờng; Xây dựng đội ngũ cán bộ, giảng viên, nhân viên đủ về số lượng, đảm bảo về chất lượng; Cân đối về cơ cấu trình độ, ngành nghề đào tạo; Đảm bảo chất lượng giáo dục nghề nghiệp; Các nhiệm vụ khác theo quy định của pháp luật.</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65072" y="4114800"/>
            <a:ext cx="3454400" cy="2590800"/>
          </a:xfrm>
          <a:prstGeom prst="rect">
            <a:avLst/>
          </a:prstGeom>
        </p:spPr>
      </p:pic>
    </p:spTree>
    <p:extLst>
      <p:ext uri="{BB962C8B-B14F-4D97-AF65-F5344CB8AC3E}">
        <p14:creationId xmlns:p14="http://schemas.microsoft.com/office/powerpoint/2010/main" val="113674954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a:t>TẦM NHÌN &amp; SỨ MẠNG</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600" y="1295400"/>
            <a:ext cx="8610600" cy="5410200"/>
          </a:xfrm>
          <a:prstGeom prst="rect">
            <a:avLst/>
          </a:prstGeom>
        </p:spPr>
      </p:pic>
    </p:spTree>
    <p:extLst>
      <p:ext uri="{BB962C8B-B14F-4D97-AF65-F5344CB8AC3E}">
        <p14:creationId xmlns:p14="http://schemas.microsoft.com/office/powerpoint/2010/main" val="75623550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SƠ ĐỒ CÁC QUÁ TRÌNH </a:t>
            </a:r>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066801"/>
            <a:ext cx="9144000" cy="5715000"/>
          </a:xfrm>
        </p:spPr>
      </p:pic>
      <p:grpSp>
        <p:nvGrpSpPr>
          <p:cNvPr id="16" name="Group 15"/>
          <p:cNvGrpSpPr/>
          <p:nvPr/>
        </p:nvGrpSpPr>
        <p:grpSpPr>
          <a:xfrm>
            <a:off x="7724062" y="152400"/>
            <a:ext cx="1280849" cy="1117087"/>
            <a:chOff x="7308850" y="188913"/>
            <a:chExt cx="1665288" cy="1512887"/>
          </a:xfrm>
        </p:grpSpPr>
        <p:grpSp>
          <p:nvGrpSpPr>
            <p:cNvPr id="17" name="Group 39"/>
            <p:cNvGrpSpPr>
              <a:grpSpLocks/>
            </p:cNvGrpSpPr>
            <p:nvPr/>
          </p:nvGrpSpPr>
          <p:grpSpPr bwMode="auto">
            <a:xfrm>
              <a:off x="7308850" y="188913"/>
              <a:ext cx="1665288" cy="1512887"/>
              <a:chOff x="4604" y="119"/>
              <a:chExt cx="1049" cy="953"/>
            </a:xfrm>
          </p:grpSpPr>
          <p:sp>
            <p:nvSpPr>
              <p:cNvPr id="19"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21"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6"/>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18" name="Picture 17"/>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39302627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DANH SÁCH CHỦ QUÁ TRÌNH</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58571624"/>
              </p:ext>
            </p:extLst>
          </p:nvPr>
        </p:nvGraphicFramePr>
        <p:xfrm>
          <a:off x="110490" y="1143000"/>
          <a:ext cx="8957310" cy="5562600"/>
        </p:xfrm>
        <a:graphic>
          <a:graphicData uri="http://schemas.openxmlformats.org/drawingml/2006/table">
            <a:tbl>
              <a:tblPr/>
              <a:tblGrid>
                <a:gridCol w="419662">
                  <a:extLst>
                    <a:ext uri="{9D8B030D-6E8A-4147-A177-3AD203B41FA5}">
                      <a16:colId xmlns:a16="http://schemas.microsoft.com/office/drawing/2014/main" xmlns="" val="20000"/>
                    </a:ext>
                  </a:extLst>
                </a:gridCol>
                <a:gridCol w="765248">
                  <a:extLst>
                    <a:ext uri="{9D8B030D-6E8A-4147-A177-3AD203B41FA5}">
                      <a16:colId xmlns:a16="http://schemas.microsoft.com/office/drawing/2014/main" xmlns="" val="20001"/>
                    </a:ext>
                  </a:extLst>
                </a:gridCol>
                <a:gridCol w="2086651">
                  <a:extLst>
                    <a:ext uri="{9D8B030D-6E8A-4147-A177-3AD203B41FA5}">
                      <a16:colId xmlns:a16="http://schemas.microsoft.com/office/drawing/2014/main" xmlns="" val="20002"/>
                    </a:ext>
                  </a:extLst>
                </a:gridCol>
                <a:gridCol w="3552149">
                  <a:extLst>
                    <a:ext uri="{9D8B030D-6E8A-4147-A177-3AD203B41FA5}">
                      <a16:colId xmlns:a16="http://schemas.microsoft.com/office/drawing/2014/main" xmlns="" val="20003"/>
                    </a:ext>
                  </a:extLst>
                </a:gridCol>
                <a:gridCol w="2133600">
                  <a:extLst>
                    <a:ext uri="{9D8B030D-6E8A-4147-A177-3AD203B41FA5}">
                      <a16:colId xmlns:a16="http://schemas.microsoft.com/office/drawing/2014/main" xmlns="" val="20004"/>
                    </a:ext>
                  </a:extLst>
                </a:gridCol>
              </a:tblGrid>
              <a:tr h="463550">
                <a:tc>
                  <a:txBody>
                    <a:bodyPr/>
                    <a:lstStyle/>
                    <a:p>
                      <a:pPr algn="ctr" fontAlgn="ctr"/>
                      <a:r>
                        <a:rPr lang="en-US" sz="1400" b="1" i="0" u="none" strike="noStrike">
                          <a:solidFill>
                            <a:srgbClr val="000000"/>
                          </a:solidFill>
                          <a:effectLst/>
                          <a:latin typeface="+mj-lt"/>
                        </a:rPr>
                        <a:t>No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n-US" sz="1400" b="1" i="0" u="none" strike="noStrike">
                          <a:solidFill>
                            <a:srgbClr val="000000"/>
                          </a:solidFill>
                          <a:effectLst/>
                          <a:latin typeface="+mj-lt"/>
                        </a:rPr>
                        <a:t>CODE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n-US" sz="1400" b="1" i="0" u="none" strike="noStrike">
                          <a:solidFill>
                            <a:srgbClr val="000000"/>
                          </a:solidFill>
                          <a:effectLst/>
                          <a:latin typeface="+mj-lt"/>
                        </a:rPr>
                        <a:t>PROCESS  QUÁ TRÌNH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l" fontAlgn="ctr"/>
                      <a:r>
                        <a:rPr lang="en-US" sz="1400" b="1" i="0" u="none" strike="noStrike">
                          <a:solidFill>
                            <a:srgbClr val="000000"/>
                          </a:solidFill>
                          <a:effectLst/>
                          <a:latin typeface="+mj-lt"/>
                        </a:rPr>
                        <a:t>DEPT/SECT   BỘ PHẬN/ PHÒNG BAN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l" fontAlgn="ctr"/>
                      <a:r>
                        <a:rPr lang="en-US" sz="1400" b="1" i="0" u="none" strike="noStrike">
                          <a:solidFill>
                            <a:srgbClr val="000000"/>
                          </a:solidFill>
                          <a:effectLst/>
                          <a:latin typeface="+mj-lt"/>
                        </a:rPr>
                        <a:t>PROCESS OWNER</a:t>
                      </a:r>
                      <a:br>
                        <a:rPr lang="en-US" sz="1400" b="1" i="0" u="none" strike="noStrike">
                          <a:solidFill>
                            <a:srgbClr val="000000"/>
                          </a:solidFill>
                          <a:effectLst/>
                          <a:latin typeface="+mj-lt"/>
                        </a:rPr>
                      </a:br>
                      <a:r>
                        <a:rPr lang="en-US" sz="1400" b="1" i="0" u="none" strike="noStrike">
                          <a:solidFill>
                            <a:srgbClr val="000000"/>
                          </a:solidFill>
                          <a:effectLst/>
                          <a:latin typeface="+mj-lt"/>
                        </a:rPr>
                        <a:t>CHỦ QUÁ TRÌNH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xmlns="" val="10000"/>
                  </a:ext>
                </a:extLst>
              </a:tr>
              <a:tr h="695325">
                <a:tc>
                  <a:txBody>
                    <a:bodyPr/>
                    <a:lstStyle/>
                    <a:p>
                      <a:pPr algn="ctr" fontAlgn="ctr"/>
                      <a:r>
                        <a:rPr lang="en-US" sz="1200" b="0" i="0" u="none" strike="noStrike">
                          <a:solidFill>
                            <a:srgbClr val="000000"/>
                          </a:solidFill>
                          <a:effectLst/>
                          <a:latin typeface="+mj-lt"/>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M1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Quản lý rủi ro &amp; Hoạch định việc ứng phó đột xuất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Phòng Tổ chức - Hành chính Tổng hợp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Ông Phạm Hữu Lộc</a:t>
                      </a:r>
                      <a:br>
                        <a:rPr lang="vi-VN" sz="1200" b="0" i="0" u="none" strike="noStrike">
                          <a:solidFill>
                            <a:srgbClr val="000000"/>
                          </a:solidFill>
                          <a:effectLst/>
                          <a:latin typeface="+mj-lt"/>
                        </a:rPr>
                      </a:br>
                      <a:r>
                        <a:rPr lang="vi-VN" sz="1200" b="0" i="0" u="none" strike="noStrike">
                          <a:solidFill>
                            <a:srgbClr val="000000"/>
                          </a:solidFill>
                          <a:effectLst/>
                          <a:latin typeface="+mj-lt"/>
                        </a:rPr>
                        <a:t>(Hiệu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1"/>
                  </a:ext>
                </a:extLst>
              </a:tr>
              <a:tr h="463550">
                <a:tc>
                  <a:txBody>
                    <a:bodyPr/>
                    <a:lstStyle/>
                    <a:p>
                      <a:pPr algn="ctr" fontAlgn="ctr"/>
                      <a:r>
                        <a:rPr lang="en-US" sz="1200" b="0" i="0" u="none" strike="noStrike">
                          <a:solidFill>
                            <a:srgbClr val="000000"/>
                          </a:solidFill>
                          <a:effectLst/>
                          <a:latin typeface="+mj-lt"/>
                        </a:rPr>
                        <a:t>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Kiểm soát thông tin dạng văn bản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Phòng Tổ chức - Hành chính Tổng hợp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Ông Lê Xuân Thiện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2"/>
                  </a:ext>
                </a:extLst>
              </a:tr>
              <a:tr h="463550">
                <a:tc>
                  <a:txBody>
                    <a:bodyPr/>
                    <a:lstStyle/>
                    <a:p>
                      <a:pPr algn="ctr" fontAlgn="ctr"/>
                      <a:r>
                        <a:rPr lang="en-US" sz="1200" b="0" i="0" u="none" strike="noStrike">
                          <a:solidFill>
                            <a:srgbClr val="000000"/>
                          </a:solidFill>
                          <a:effectLst/>
                          <a:latin typeface="+mj-lt"/>
                        </a:rPr>
                        <a:t>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M3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Đánh giá nội bộ. Phân tích dữ liệu</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Phòng Khảo thí - Đảm bảo chất lượng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Bà Đinh Hồng Minh</a:t>
                      </a:r>
                      <a:br>
                        <a:rPr lang="vi-VN" sz="1200" b="0" i="0" u="none" strike="noStrike">
                          <a:solidFill>
                            <a:srgbClr val="000000"/>
                          </a:solidFill>
                          <a:effectLst/>
                          <a:latin typeface="+mj-lt"/>
                        </a:rPr>
                      </a:br>
                      <a:r>
                        <a:rPr lang="vi-VN" sz="1200" b="0" i="0" u="none" strike="noStrike">
                          <a:solidFill>
                            <a:srgbClr val="000000"/>
                          </a:solidFill>
                          <a:effectLst/>
                          <a:latin typeface="+mj-lt"/>
                        </a:rPr>
                        <a:t>(Phó 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3"/>
                  </a:ext>
                </a:extLst>
              </a:tr>
              <a:tr h="695325">
                <a:tc>
                  <a:txBody>
                    <a:bodyPr/>
                    <a:lstStyle/>
                    <a:p>
                      <a:pPr algn="ctr" fontAlgn="ctr"/>
                      <a:r>
                        <a:rPr lang="en-US" sz="1200" b="0" i="0" u="none" strike="noStrike">
                          <a:solidFill>
                            <a:srgbClr val="000000"/>
                          </a:solidFill>
                          <a:effectLst/>
                          <a:latin typeface="+mj-lt"/>
                        </a:rPr>
                        <a:t>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M4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Hoạch định  kinh doanh, xem xét của lãnh đạo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Phòng Kế hoạch - Tài chính</a:t>
                      </a:r>
                      <a:br>
                        <a:rPr lang="en-US" sz="1200" b="0" i="0" u="none" strike="noStrike">
                          <a:solidFill>
                            <a:srgbClr val="000000"/>
                          </a:solidFill>
                          <a:effectLst/>
                          <a:latin typeface="+mj-lt"/>
                        </a:rPr>
                      </a:br>
                      <a:r>
                        <a:rPr lang="en-US" sz="1200" b="0" i="0" u="none" strike="noStrike">
                          <a:solidFill>
                            <a:srgbClr val="000000"/>
                          </a:solidFill>
                          <a:effectLst/>
                          <a:latin typeface="+mj-lt"/>
                        </a:rPr>
                        <a:t>QMR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Ông Phạm Hữu Lộc</a:t>
                      </a:r>
                      <a:br>
                        <a:rPr lang="vi-VN" sz="1200" b="0" i="0" u="none" strike="noStrike">
                          <a:solidFill>
                            <a:srgbClr val="000000"/>
                          </a:solidFill>
                          <a:effectLst/>
                          <a:latin typeface="+mj-lt"/>
                        </a:rPr>
                      </a:br>
                      <a:r>
                        <a:rPr lang="vi-VN" sz="1200" b="0" i="0" u="none" strike="noStrike">
                          <a:solidFill>
                            <a:srgbClr val="000000"/>
                          </a:solidFill>
                          <a:effectLst/>
                          <a:latin typeface="+mj-lt"/>
                        </a:rPr>
                        <a:t>(Hiệu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4"/>
                  </a:ext>
                </a:extLst>
              </a:tr>
              <a:tr h="927100">
                <a:tc>
                  <a:txBody>
                    <a:bodyPr/>
                    <a:lstStyle/>
                    <a:p>
                      <a:pPr algn="ctr" fontAlgn="ctr"/>
                      <a:r>
                        <a:rPr lang="en-US" sz="1200" b="0" i="0" u="none" strike="noStrike">
                          <a:solidFill>
                            <a:srgbClr val="000000"/>
                          </a:solidFill>
                          <a:effectLst/>
                          <a:latin typeface="+mj-lt"/>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0" i="0" u="none" strike="noStrike">
                          <a:solidFill>
                            <a:srgbClr val="000000"/>
                          </a:solidFill>
                          <a:effectLst/>
                          <a:latin typeface="+mj-lt"/>
                        </a:rPr>
                        <a:t>C1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Thiết kế và phê duyệt dịch vụ đào tạo </a:t>
                      </a:r>
                      <a:br>
                        <a:rPr lang="vi-VN" sz="1200" b="0" i="0" u="none" strike="noStrike">
                          <a:solidFill>
                            <a:srgbClr val="000000"/>
                          </a:solidFill>
                          <a:effectLst/>
                          <a:latin typeface="+mj-lt"/>
                        </a:rPr>
                      </a:br>
                      <a:r>
                        <a:rPr lang="vi-VN" sz="1200" b="0" i="0" u="none" strike="noStrike">
                          <a:solidFill>
                            <a:srgbClr val="000000"/>
                          </a:solidFill>
                          <a:effectLst/>
                          <a:latin typeface="+mj-lt"/>
                        </a:rPr>
                        <a:t>(ngành mới hoặc thay đổi môn học)</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Phòng Tuyển sinh - Đào tạo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Ông Hồ Văn Sĩ</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a16="http://schemas.microsoft.com/office/drawing/2014/main" xmlns="" val="10005"/>
                  </a:ext>
                </a:extLst>
              </a:tr>
              <a:tr h="463550">
                <a:tc>
                  <a:txBody>
                    <a:bodyPr/>
                    <a:lstStyle/>
                    <a:p>
                      <a:pPr algn="ctr" fontAlgn="ctr"/>
                      <a:r>
                        <a:rPr lang="en-US" sz="1200" b="0" i="0" u="none" strike="noStrike">
                          <a:solidFill>
                            <a:srgbClr val="000000"/>
                          </a:solidFill>
                          <a:effectLst/>
                          <a:latin typeface="+mj-lt"/>
                        </a:rPr>
                        <a:t>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0" i="0" u="none" strike="noStrike">
                          <a:solidFill>
                            <a:srgbClr val="000000"/>
                          </a:solidFill>
                          <a:effectLst/>
                          <a:latin typeface="+mj-lt"/>
                        </a:rPr>
                        <a:t>C2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Tuyển sinh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Phòng Tuyển sinh - Đào tạo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Ông Đinh Văn Đệ</a:t>
                      </a:r>
                      <a:br>
                        <a:rPr lang="vi-VN" sz="1200" b="0" i="0" u="none" strike="noStrike">
                          <a:solidFill>
                            <a:srgbClr val="000000"/>
                          </a:solidFill>
                          <a:effectLst/>
                          <a:latin typeface="+mj-lt"/>
                        </a:rPr>
                      </a:br>
                      <a:r>
                        <a:rPr lang="vi-VN" sz="1200" b="0" i="0" u="none" strike="noStrike">
                          <a:solidFill>
                            <a:srgbClr val="000000"/>
                          </a:solidFill>
                          <a:effectLst/>
                          <a:latin typeface="+mj-lt"/>
                        </a:rPr>
                        <a:t>(Phó 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a16="http://schemas.microsoft.com/office/drawing/2014/main" xmlns="" val="10006"/>
                  </a:ext>
                </a:extLst>
              </a:tr>
              <a:tr h="927100">
                <a:tc>
                  <a:txBody>
                    <a:bodyPr/>
                    <a:lstStyle/>
                    <a:p>
                      <a:pPr algn="ctr" fontAlgn="ctr"/>
                      <a:r>
                        <a:rPr lang="en-US" sz="1200" b="0" i="0" u="none" strike="noStrike">
                          <a:solidFill>
                            <a:srgbClr val="000000"/>
                          </a:solidFill>
                          <a:effectLst/>
                          <a:latin typeface="+mj-lt"/>
                        </a:rPr>
                        <a:t>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0" i="0" u="none" strike="noStrike">
                          <a:solidFill>
                            <a:srgbClr val="000000"/>
                          </a:solidFill>
                          <a:effectLst/>
                          <a:latin typeface="+mj-lt"/>
                        </a:rPr>
                        <a:t>C3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Thực hiện chương trình đào tạo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Khoa Công nghệ Cơ khí</a:t>
                      </a:r>
                      <a:br>
                        <a:rPr lang="vi-VN" sz="1200" b="0" i="0" u="none" strike="noStrike">
                          <a:solidFill>
                            <a:srgbClr val="000000"/>
                          </a:solidFill>
                          <a:effectLst/>
                          <a:latin typeface="+mj-lt"/>
                        </a:rPr>
                      </a:br>
                      <a:r>
                        <a:rPr lang="vi-VN" sz="1200" b="0" i="0" u="none" strike="noStrike">
                          <a:solidFill>
                            <a:srgbClr val="000000"/>
                          </a:solidFill>
                          <a:effectLst/>
                          <a:latin typeface="+mj-lt"/>
                        </a:rPr>
                        <a:t>Khoa Công nghệ Điện - Điện tử</a:t>
                      </a:r>
                      <a:br>
                        <a:rPr lang="vi-VN" sz="1200" b="0" i="0" u="none" strike="noStrike">
                          <a:solidFill>
                            <a:srgbClr val="000000"/>
                          </a:solidFill>
                          <a:effectLst/>
                          <a:latin typeface="+mj-lt"/>
                        </a:rPr>
                      </a:br>
                      <a:r>
                        <a:rPr lang="vi-VN" sz="1200" b="0" i="0" u="none" strike="noStrike">
                          <a:solidFill>
                            <a:srgbClr val="000000"/>
                          </a:solidFill>
                          <a:effectLst/>
                          <a:latin typeface="+mj-lt"/>
                        </a:rPr>
                        <a:t>Khoa Công nghệ Động lực</a:t>
                      </a:r>
                      <a:br>
                        <a:rPr lang="vi-VN" sz="1200" b="0" i="0" u="none" strike="noStrike">
                          <a:solidFill>
                            <a:srgbClr val="000000"/>
                          </a:solidFill>
                          <a:effectLst/>
                          <a:latin typeface="+mj-lt"/>
                        </a:rPr>
                      </a:br>
                      <a:r>
                        <a:rPr lang="vi-VN" sz="1200" b="0" i="0" u="none" strike="noStrike">
                          <a:solidFill>
                            <a:srgbClr val="000000"/>
                          </a:solidFill>
                          <a:effectLst/>
                          <a:latin typeface="+mj-lt"/>
                        </a:rPr>
                        <a:t>Khoa Công nghệ Thông tin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Ông Chung Trần Thế Vinh</a:t>
                      </a:r>
                      <a:br>
                        <a:rPr lang="vi-VN" sz="1200" b="0" i="0" u="none" strike="noStrike">
                          <a:solidFill>
                            <a:srgbClr val="000000"/>
                          </a:solidFill>
                          <a:effectLst/>
                          <a:latin typeface="+mj-lt"/>
                        </a:rPr>
                      </a:br>
                      <a:r>
                        <a:rPr lang="vi-VN" sz="1200" b="0" i="0" u="none" strike="noStrike">
                          <a:solidFill>
                            <a:srgbClr val="000000"/>
                          </a:solidFill>
                          <a:effectLst/>
                          <a:latin typeface="+mj-lt"/>
                        </a:rPr>
                        <a:t>Ông Châu Văn Bảo</a:t>
                      </a:r>
                      <a:br>
                        <a:rPr lang="vi-VN" sz="1200" b="0" i="0" u="none" strike="noStrike">
                          <a:solidFill>
                            <a:srgbClr val="000000"/>
                          </a:solidFill>
                          <a:effectLst/>
                          <a:latin typeface="+mj-lt"/>
                        </a:rPr>
                      </a:br>
                      <a:r>
                        <a:rPr lang="vi-VN" sz="1200" b="0" i="0" u="none" strike="noStrike">
                          <a:solidFill>
                            <a:srgbClr val="000000"/>
                          </a:solidFill>
                          <a:effectLst/>
                          <a:latin typeface="+mj-lt"/>
                        </a:rPr>
                        <a:t>Ông Nguyễn Anh Tuấn</a:t>
                      </a:r>
                      <a:br>
                        <a:rPr lang="vi-VN" sz="1200" b="0" i="0" u="none" strike="noStrike">
                          <a:solidFill>
                            <a:srgbClr val="000000"/>
                          </a:solidFill>
                          <a:effectLst/>
                          <a:latin typeface="+mj-lt"/>
                        </a:rPr>
                      </a:br>
                      <a:r>
                        <a:rPr lang="vi-VN" sz="1200" b="0" i="0" u="none" strike="noStrike">
                          <a:solidFill>
                            <a:srgbClr val="000000"/>
                          </a:solidFill>
                          <a:effectLst/>
                          <a:latin typeface="+mj-lt"/>
                        </a:rPr>
                        <a:t>Ông Nguyễn Khoa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a16="http://schemas.microsoft.com/office/drawing/2014/main" xmlns="" val="10007"/>
                  </a:ext>
                </a:extLst>
              </a:tr>
              <a:tr h="463550">
                <a:tc>
                  <a:txBody>
                    <a:bodyPr/>
                    <a:lstStyle/>
                    <a:p>
                      <a:pPr algn="ctr" fontAlgn="ctr"/>
                      <a:r>
                        <a:rPr lang="en-US" sz="1200" b="0" i="0" u="none" strike="noStrike">
                          <a:solidFill>
                            <a:srgbClr val="000000"/>
                          </a:solidFill>
                          <a:effectLst/>
                          <a:latin typeface="+mj-lt"/>
                        </a:rPr>
                        <a:t>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0" i="0" u="none" strike="noStrike">
                          <a:solidFill>
                            <a:srgbClr val="000000"/>
                          </a:solidFill>
                          <a:effectLst/>
                          <a:latin typeface="+mj-lt"/>
                        </a:rPr>
                        <a:t>C4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Kiểm tra đánh giá và cấp bằng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Phòng Khảo thí - Đảm bảo chất lượng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Ông Nguyễn Chí Nhân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a16="http://schemas.microsoft.com/office/drawing/2014/main" xmlns="" val="10008"/>
                  </a:ext>
                </a:extLst>
              </a:tr>
            </a:tbl>
          </a:graphicData>
        </a:graphic>
      </p:graphicFrame>
    </p:spTree>
    <p:extLst>
      <p:ext uri="{BB962C8B-B14F-4D97-AF65-F5344CB8AC3E}">
        <p14:creationId xmlns:p14="http://schemas.microsoft.com/office/powerpoint/2010/main" val="1235104957"/>
      </p:ext>
    </p:extLst>
  </p:cSld>
  <p:clrMapOvr>
    <a:masterClrMapping/>
  </p:clrMapOvr>
  <p:transition spd="slow">
    <p:wipe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DANH SÁCH CHỦ QUÁ TRÌNH</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02889364"/>
              </p:ext>
            </p:extLst>
          </p:nvPr>
        </p:nvGraphicFramePr>
        <p:xfrm>
          <a:off x="110490" y="1219200"/>
          <a:ext cx="8957310" cy="5092700"/>
        </p:xfrm>
        <a:graphic>
          <a:graphicData uri="http://schemas.openxmlformats.org/drawingml/2006/table">
            <a:tbl>
              <a:tblPr/>
              <a:tblGrid>
                <a:gridCol w="419662">
                  <a:extLst>
                    <a:ext uri="{9D8B030D-6E8A-4147-A177-3AD203B41FA5}">
                      <a16:colId xmlns:a16="http://schemas.microsoft.com/office/drawing/2014/main" xmlns="" val="20000"/>
                    </a:ext>
                  </a:extLst>
                </a:gridCol>
                <a:gridCol w="765248">
                  <a:extLst>
                    <a:ext uri="{9D8B030D-6E8A-4147-A177-3AD203B41FA5}">
                      <a16:colId xmlns:a16="http://schemas.microsoft.com/office/drawing/2014/main" xmlns="" val="20001"/>
                    </a:ext>
                  </a:extLst>
                </a:gridCol>
                <a:gridCol w="2086651">
                  <a:extLst>
                    <a:ext uri="{9D8B030D-6E8A-4147-A177-3AD203B41FA5}">
                      <a16:colId xmlns:a16="http://schemas.microsoft.com/office/drawing/2014/main" xmlns="" val="20002"/>
                    </a:ext>
                  </a:extLst>
                </a:gridCol>
                <a:gridCol w="3411449">
                  <a:extLst>
                    <a:ext uri="{9D8B030D-6E8A-4147-A177-3AD203B41FA5}">
                      <a16:colId xmlns:a16="http://schemas.microsoft.com/office/drawing/2014/main" xmlns="" val="20003"/>
                    </a:ext>
                  </a:extLst>
                </a:gridCol>
                <a:gridCol w="2274300">
                  <a:extLst>
                    <a:ext uri="{9D8B030D-6E8A-4147-A177-3AD203B41FA5}">
                      <a16:colId xmlns:a16="http://schemas.microsoft.com/office/drawing/2014/main" xmlns="" val="20004"/>
                    </a:ext>
                  </a:extLst>
                </a:gridCol>
              </a:tblGrid>
              <a:tr h="463550">
                <a:tc>
                  <a:txBody>
                    <a:bodyPr/>
                    <a:lstStyle/>
                    <a:p>
                      <a:pPr algn="ctr" fontAlgn="ctr"/>
                      <a:r>
                        <a:rPr lang="en-US" sz="1400" b="1" i="0" u="none" strike="noStrike">
                          <a:solidFill>
                            <a:srgbClr val="000000"/>
                          </a:solidFill>
                          <a:effectLst/>
                          <a:latin typeface="+mj-lt"/>
                        </a:rPr>
                        <a:t>No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n-US" sz="1400" b="1" i="0" u="none" strike="noStrike">
                          <a:solidFill>
                            <a:srgbClr val="000000"/>
                          </a:solidFill>
                          <a:effectLst/>
                          <a:latin typeface="+mj-lt"/>
                        </a:rPr>
                        <a:t>CODE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n-US" sz="1400" b="1" i="0" u="none" strike="noStrike">
                          <a:solidFill>
                            <a:srgbClr val="000000"/>
                          </a:solidFill>
                          <a:effectLst/>
                          <a:latin typeface="+mj-lt"/>
                        </a:rPr>
                        <a:t>PROCESS  QUÁ TRÌNH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l" fontAlgn="ctr"/>
                      <a:r>
                        <a:rPr lang="en-US" sz="1400" b="1" i="0" u="none" strike="noStrike">
                          <a:solidFill>
                            <a:srgbClr val="000000"/>
                          </a:solidFill>
                          <a:effectLst/>
                          <a:latin typeface="+mj-lt"/>
                        </a:rPr>
                        <a:t>DEPT/SECT   BỘ PHẬN/ PHÒNG BAN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l" fontAlgn="ctr"/>
                      <a:r>
                        <a:rPr lang="en-US" sz="1400" b="1" i="0" u="none" strike="noStrike">
                          <a:solidFill>
                            <a:srgbClr val="000000"/>
                          </a:solidFill>
                          <a:effectLst/>
                          <a:latin typeface="+mj-lt"/>
                        </a:rPr>
                        <a:t>PROCESS OWNER</a:t>
                      </a:r>
                      <a:br>
                        <a:rPr lang="en-US" sz="1400" b="1" i="0" u="none" strike="noStrike">
                          <a:solidFill>
                            <a:srgbClr val="000000"/>
                          </a:solidFill>
                          <a:effectLst/>
                          <a:latin typeface="+mj-lt"/>
                        </a:rPr>
                      </a:br>
                      <a:r>
                        <a:rPr lang="en-US" sz="1400" b="1" i="0" u="none" strike="noStrike">
                          <a:solidFill>
                            <a:srgbClr val="000000"/>
                          </a:solidFill>
                          <a:effectLst/>
                          <a:latin typeface="+mj-lt"/>
                        </a:rPr>
                        <a:t>CHỦ QUÁ TRÌNH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xmlns="" val="10000"/>
                  </a:ext>
                </a:extLst>
              </a:tr>
              <a:tr h="695325">
                <a:tc>
                  <a:txBody>
                    <a:bodyPr/>
                    <a:lstStyle/>
                    <a:p>
                      <a:pPr algn="ctr" fontAlgn="ctr"/>
                      <a:r>
                        <a:rPr lang="en-US" sz="1200" b="0" i="0" u="none" strike="noStrike">
                          <a:solidFill>
                            <a:srgbClr val="000000"/>
                          </a:solidFill>
                          <a:effectLst/>
                          <a:latin typeface="+mj-lt"/>
                        </a:rPr>
                        <a:t>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0" i="0" u="none" strike="noStrike">
                          <a:solidFill>
                            <a:srgbClr val="000000"/>
                          </a:solidFill>
                          <a:effectLst/>
                          <a:latin typeface="+mj-lt"/>
                        </a:rPr>
                        <a:t>C5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Theo dõi tình trạng có việc làm và sự hài lòng của Sinh viên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Trung tâm Quan hệ - Doanh nghiệp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Ông Nguyễn Văn Chiến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a16="http://schemas.microsoft.com/office/drawing/2014/main" xmlns="" val="10001"/>
                  </a:ext>
                </a:extLst>
              </a:tr>
              <a:tr h="463550">
                <a:tc>
                  <a:txBody>
                    <a:bodyPr/>
                    <a:lstStyle/>
                    <a:p>
                      <a:pPr algn="ctr" fontAlgn="ctr"/>
                      <a:r>
                        <a:rPr lang="en-US" sz="1200" b="0" i="0" u="none" strike="noStrike">
                          <a:solidFill>
                            <a:srgbClr val="000000"/>
                          </a:solidFill>
                          <a:effectLst/>
                          <a:latin typeface="+mj-lt"/>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S1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Tuyển dụng &amp; Phát triển nhân viên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Phòng Tổ chức - Hành chính Tổng hợp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Bà Đinh Hồng Minh</a:t>
                      </a:r>
                      <a:br>
                        <a:rPr lang="vi-VN" sz="1200" b="0" i="0" u="none" strike="noStrike">
                          <a:solidFill>
                            <a:srgbClr val="000000"/>
                          </a:solidFill>
                          <a:effectLst/>
                          <a:latin typeface="+mj-lt"/>
                        </a:rPr>
                      </a:br>
                      <a:r>
                        <a:rPr lang="vi-VN" sz="1200" b="0" i="0" u="none" strike="noStrike">
                          <a:solidFill>
                            <a:srgbClr val="000000"/>
                          </a:solidFill>
                          <a:effectLst/>
                          <a:latin typeface="+mj-lt"/>
                        </a:rPr>
                        <a:t>(Phó 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2"/>
                  </a:ext>
                </a:extLst>
              </a:tr>
              <a:tr h="463550">
                <a:tc>
                  <a:txBody>
                    <a:bodyPr/>
                    <a:lstStyle/>
                    <a:p>
                      <a:pPr algn="ctr" fontAlgn="ctr"/>
                      <a:r>
                        <a:rPr lang="en-US" sz="1200" b="0" i="0" u="none" strike="noStrike">
                          <a:solidFill>
                            <a:srgbClr val="000000"/>
                          </a:solidFill>
                          <a:effectLst/>
                          <a:latin typeface="+mj-lt"/>
                        </a:rPr>
                        <a:t>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S2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Bảo trì máy móc, công cụ, cơ sở hạ tầng và IT -Hiệu chuẩn thiết bị đo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Phòng Quản trị Cơ sở vật chất</a:t>
                      </a:r>
                      <a:br>
                        <a:rPr lang="vi-VN" sz="1200" b="0" i="0" u="none" strike="noStrike">
                          <a:solidFill>
                            <a:srgbClr val="000000"/>
                          </a:solidFill>
                          <a:effectLst/>
                          <a:latin typeface="+mj-lt"/>
                        </a:rPr>
                      </a:br>
                      <a:r>
                        <a:rPr lang="vi-VN" sz="1200" b="0" i="0" u="none" strike="noStrike">
                          <a:solidFill>
                            <a:srgbClr val="000000"/>
                          </a:solidFill>
                          <a:effectLst/>
                          <a:latin typeface="+mj-lt"/>
                        </a:rPr>
                        <a:t>Phòng Thiết bi - Vật tư</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Ông Lâm Viết Dũng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3"/>
                  </a:ext>
                </a:extLst>
              </a:tr>
              <a:tr h="695325">
                <a:tc>
                  <a:txBody>
                    <a:bodyPr/>
                    <a:lstStyle/>
                    <a:p>
                      <a:pPr algn="ctr" fontAlgn="ctr"/>
                      <a:r>
                        <a:rPr lang="en-US" sz="1200" b="0" i="0" u="none" strike="noStrike">
                          <a:solidFill>
                            <a:srgbClr val="000000"/>
                          </a:solidFill>
                          <a:effectLst/>
                          <a:latin typeface="+mj-lt"/>
                        </a:rPr>
                        <a:t>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S3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Kiểm soát đầu ra không phù hợp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Phòng Khảo thí - Đảm bảo chất lượng</a:t>
                      </a:r>
                      <a:br>
                        <a:rPr lang="vi-VN" sz="1200" b="0" i="0" u="none" strike="noStrike">
                          <a:solidFill>
                            <a:srgbClr val="000000"/>
                          </a:solidFill>
                          <a:effectLst/>
                          <a:latin typeface="+mj-lt"/>
                        </a:rPr>
                      </a:br>
                      <a:r>
                        <a:rPr lang="vi-VN" sz="1200" b="0" i="0" u="none" strike="noStrike">
                          <a:solidFill>
                            <a:srgbClr val="000000"/>
                          </a:solidFill>
                          <a:effectLst/>
                          <a:latin typeface="+mj-lt"/>
                        </a:rPr>
                        <a:t>Phòng Tuyển sinh - Đào tạo</a:t>
                      </a:r>
                      <a:br>
                        <a:rPr lang="vi-VN" sz="1200" b="0" i="0" u="none" strike="noStrike">
                          <a:solidFill>
                            <a:srgbClr val="000000"/>
                          </a:solidFill>
                          <a:effectLst/>
                          <a:latin typeface="+mj-lt"/>
                        </a:rPr>
                      </a:br>
                      <a:r>
                        <a:rPr lang="vi-VN" sz="1200" b="0" i="0" u="none" strike="noStrike">
                          <a:solidFill>
                            <a:srgbClr val="000000"/>
                          </a:solidFill>
                          <a:effectLst/>
                          <a:latin typeface="+mj-lt"/>
                        </a:rPr>
                        <a:t>Tổ Thanh tra - Pháp chế</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Ông Hồ Văn Sĩ</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4"/>
                  </a:ext>
                </a:extLst>
              </a:tr>
              <a:tr h="927100">
                <a:tc>
                  <a:txBody>
                    <a:bodyPr/>
                    <a:lstStyle/>
                    <a:p>
                      <a:pPr algn="ctr" fontAlgn="ctr"/>
                      <a:r>
                        <a:rPr lang="en-US" sz="1200" b="0" i="0" u="none" strike="noStrike">
                          <a:solidFill>
                            <a:srgbClr val="000000"/>
                          </a:solidFill>
                          <a:effectLst/>
                          <a:latin typeface="+mj-lt"/>
                        </a:rPr>
                        <a:t>13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S4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Mua sắm &amp;  Quản lý nhà cung cấp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Phòng Kế hoạch- Tài chính</a:t>
                      </a:r>
                      <a:br>
                        <a:rPr lang="vi-VN" sz="1200" b="0" i="0" u="none" strike="noStrike">
                          <a:solidFill>
                            <a:srgbClr val="000000"/>
                          </a:solidFill>
                          <a:effectLst/>
                          <a:latin typeface="+mj-lt"/>
                        </a:rPr>
                      </a:br>
                      <a:r>
                        <a:rPr lang="vi-VN" sz="1200" b="0" i="0" u="none" strike="noStrike">
                          <a:solidFill>
                            <a:srgbClr val="000000"/>
                          </a:solidFill>
                          <a:effectLst/>
                          <a:latin typeface="+mj-lt"/>
                        </a:rPr>
                        <a:t>Phòng Quản trị - Dịch vụ</a:t>
                      </a:r>
                      <a:br>
                        <a:rPr lang="vi-VN" sz="1200" b="0" i="0" u="none" strike="noStrike">
                          <a:solidFill>
                            <a:srgbClr val="000000"/>
                          </a:solidFill>
                          <a:effectLst/>
                          <a:latin typeface="+mj-lt"/>
                        </a:rPr>
                      </a:br>
                      <a:r>
                        <a:rPr lang="vi-VN" sz="1200" b="0" i="0" u="none" strike="noStrike">
                          <a:solidFill>
                            <a:srgbClr val="000000"/>
                          </a:solidFill>
                          <a:effectLst/>
                          <a:latin typeface="+mj-lt"/>
                        </a:rPr>
                        <a:t>Phòng Thiết bị - Vật tư</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Ông Nguyễn Kính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5"/>
                  </a:ext>
                </a:extLst>
              </a:tr>
              <a:tr h="463550">
                <a:tc>
                  <a:txBody>
                    <a:bodyPr/>
                    <a:lstStyle/>
                    <a:p>
                      <a:pPr algn="ctr" fontAlgn="ctr"/>
                      <a:r>
                        <a:rPr lang="en-US" sz="1200" b="0" i="0" u="none" strike="noStrike">
                          <a:solidFill>
                            <a:srgbClr val="000000"/>
                          </a:solidFill>
                          <a:effectLst/>
                          <a:latin typeface="+mj-lt"/>
                        </a:rPr>
                        <a:t>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S5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Dịch vụ khuyến học và phát triển Sinh viên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Phòng Công tác chính trị Quản lý SV</a:t>
                      </a:r>
                      <a:br>
                        <a:rPr lang="vi-VN" sz="1200" b="0" i="0" u="none" strike="noStrike">
                          <a:solidFill>
                            <a:srgbClr val="000000"/>
                          </a:solidFill>
                          <a:effectLst/>
                          <a:latin typeface="+mj-lt"/>
                        </a:rPr>
                      </a:br>
                      <a:r>
                        <a:rPr lang="vi-VN" sz="1200" b="0" i="0" u="none" strike="noStrike">
                          <a:solidFill>
                            <a:srgbClr val="000000"/>
                          </a:solidFill>
                          <a:effectLst/>
                          <a:latin typeface="+mj-lt"/>
                        </a:rPr>
                        <a:t>Trung tâm điều hành và quản lý dữ liệu</a:t>
                      </a:r>
                      <a:br>
                        <a:rPr lang="vi-VN" sz="1200" b="0" i="0" u="none" strike="noStrike">
                          <a:solidFill>
                            <a:srgbClr val="000000"/>
                          </a:solidFill>
                          <a:effectLst/>
                          <a:latin typeface="+mj-lt"/>
                        </a:rPr>
                      </a:br>
                      <a:r>
                        <a:rPr lang="vi-VN" sz="1200" b="0" i="0" u="none" strike="noStrike">
                          <a:solidFill>
                            <a:srgbClr val="000000"/>
                          </a:solidFill>
                          <a:effectLst/>
                          <a:latin typeface="+mj-lt"/>
                        </a:rPr>
                        <a:t>Thư viện</a:t>
                      </a:r>
                      <a:br>
                        <a:rPr lang="vi-VN" sz="1200" b="0" i="0" u="none" strike="noStrike">
                          <a:solidFill>
                            <a:srgbClr val="000000"/>
                          </a:solidFill>
                          <a:effectLst/>
                          <a:latin typeface="+mj-lt"/>
                        </a:rPr>
                      </a:br>
                      <a:r>
                        <a:rPr lang="vi-VN" sz="1200" b="0" i="0" u="none" strike="noStrike">
                          <a:solidFill>
                            <a:srgbClr val="000000"/>
                          </a:solidFill>
                          <a:effectLst/>
                          <a:latin typeface="+mj-lt"/>
                        </a:rPr>
                        <a:t>Phòng Quản trị - Dịch vụ</a:t>
                      </a:r>
                      <a:br>
                        <a:rPr lang="vi-VN" sz="1200" b="0" i="0" u="none" strike="noStrike">
                          <a:solidFill>
                            <a:srgbClr val="000000"/>
                          </a:solidFill>
                          <a:effectLst/>
                          <a:latin typeface="+mj-lt"/>
                        </a:rPr>
                      </a:br>
                      <a:r>
                        <a:rPr lang="vi-VN" sz="1200" b="0" i="0" u="none" strike="noStrike">
                          <a:solidFill>
                            <a:srgbClr val="000000"/>
                          </a:solidFill>
                          <a:effectLst/>
                          <a:latin typeface="+mj-lt"/>
                        </a:rPr>
                        <a:t>Trung tâm y tế</a:t>
                      </a:r>
                      <a:br>
                        <a:rPr lang="vi-VN" sz="1200" b="0" i="0" u="none" strike="noStrike">
                          <a:solidFill>
                            <a:srgbClr val="000000"/>
                          </a:solidFill>
                          <a:effectLst/>
                          <a:latin typeface="+mj-lt"/>
                        </a:rPr>
                      </a:br>
                      <a:r>
                        <a:rPr lang="vi-VN" sz="1200" b="0" i="0" u="none" strike="noStrike">
                          <a:solidFill>
                            <a:srgbClr val="000000"/>
                          </a:solidFill>
                          <a:effectLst/>
                          <a:latin typeface="+mj-lt"/>
                        </a:rPr>
                        <a:t>Phòng Tổ chức - Hành chính - Tổng hợp</a:t>
                      </a:r>
                      <a:br>
                        <a:rPr lang="vi-VN" sz="1200" b="0" i="0" u="none" strike="noStrike">
                          <a:solidFill>
                            <a:srgbClr val="000000"/>
                          </a:solidFill>
                          <a:effectLst/>
                          <a:latin typeface="+mj-lt"/>
                        </a:rPr>
                      </a:br>
                      <a:r>
                        <a:rPr lang="vi-VN" sz="1200" b="0" i="0" u="none" strike="noStrike">
                          <a:solidFill>
                            <a:srgbClr val="000000"/>
                          </a:solidFill>
                          <a:effectLst/>
                          <a:latin typeface="+mj-lt"/>
                        </a:rPr>
                        <a:t>Công đoàn Trường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Ông Nguyễn Văn Dũng</a:t>
                      </a:r>
                      <a:br>
                        <a:rPr lang="vi-VN" sz="1200" b="0" i="0" u="none" strike="noStrike">
                          <a:solidFill>
                            <a:srgbClr val="000000"/>
                          </a:solidFill>
                          <a:effectLst/>
                          <a:latin typeface="+mj-lt"/>
                        </a:rPr>
                      </a:br>
                      <a:r>
                        <a:rPr lang="vi-VN" sz="1200" b="0" i="0" u="none" strike="noStrike">
                          <a:solidFill>
                            <a:srgbClr val="000000"/>
                          </a:solidFill>
                          <a:effectLst/>
                          <a:latin typeface="+mj-lt"/>
                        </a:rPr>
                        <a:t>(Phó 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3537429906"/>
      </p:ext>
    </p:extLst>
  </p:cSld>
  <p:clrMapOvr>
    <a:masterClrMapping/>
  </p:clrMapOvr>
  <p:transition spd="slow">
    <p:wipe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152400"/>
            <a:ext cx="9144000" cy="563563"/>
          </a:xfrm>
        </p:spPr>
        <p:txBody>
          <a:bodyPr/>
          <a:lstStyle/>
          <a:p>
            <a:r>
              <a:rPr lang="en-US" sz="2400"/>
              <a:t>MỘT SỐ THÀNH QUẢ TIÊU BIỂU – CỦA KHOA CN CƠ KHÍ</a:t>
            </a:r>
          </a:p>
        </p:txBody>
      </p:sp>
      <p:sp>
        <p:nvSpPr>
          <p:cNvPr id="8" name="Content Placeholder 2"/>
          <p:cNvSpPr txBox="1">
            <a:spLocks/>
          </p:cNvSpPr>
          <p:nvPr/>
        </p:nvSpPr>
        <p:spPr bwMode="auto">
          <a:xfrm>
            <a:off x="76199" y="1152525"/>
            <a:ext cx="9067801"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000">
                <a:solidFill>
                  <a:schemeClr val="tx1"/>
                </a:solidFill>
                <a:latin typeface="Arial" charset="0"/>
              </a:defRPr>
            </a:lvl3pPr>
            <a:lvl4pPr marL="1600200" indent="-228600" algn="l" rtl="0" eaLnBrk="1" fontAlgn="base" hangingPunct="1">
              <a:spcBef>
                <a:spcPct val="20000"/>
              </a:spcBef>
              <a:spcAft>
                <a:spcPct val="0"/>
              </a:spcAft>
              <a:buChar char="–"/>
              <a:defRPr sz="1800">
                <a:solidFill>
                  <a:schemeClr val="tx1"/>
                </a:solidFill>
                <a:latin typeface="Arial" charset="0"/>
              </a:defRPr>
            </a:lvl4pPr>
            <a:lvl5pPr marL="2057400" indent="-228600" algn="l" rtl="0" eaLnBrk="1" fontAlgn="base" hangingPunct="1">
              <a:spcBef>
                <a:spcPct val="20000"/>
              </a:spcBef>
              <a:spcAft>
                <a:spcPct val="0"/>
              </a:spcAft>
              <a:buChar char="»"/>
              <a:defRPr sz="1800">
                <a:solidFill>
                  <a:schemeClr val="tx1"/>
                </a:solidFill>
                <a:latin typeface="Arial" charset="0"/>
              </a:defRPr>
            </a:lvl5pPr>
            <a:lvl6pPr marL="2514600" indent="-228600" algn="l" rtl="0" eaLnBrk="1" fontAlgn="base" hangingPunct="1">
              <a:spcBef>
                <a:spcPct val="20000"/>
              </a:spcBef>
              <a:spcAft>
                <a:spcPct val="0"/>
              </a:spcAft>
              <a:buChar char="»"/>
              <a:defRPr sz="1800">
                <a:solidFill>
                  <a:schemeClr val="tx1"/>
                </a:solidFill>
                <a:latin typeface="Arial" charset="0"/>
              </a:defRPr>
            </a:lvl6pPr>
            <a:lvl7pPr marL="2971800" indent="-228600" algn="l" rtl="0" eaLnBrk="1" fontAlgn="base" hangingPunct="1">
              <a:spcBef>
                <a:spcPct val="20000"/>
              </a:spcBef>
              <a:spcAft>
                <a:spcPct val="0"/>
              </a:spcAft>
              <a:buChar char="»"/>
              <a:defRPr sz="1800">
                <a:solidFill>
                  <a:schemeClr val="tx1"/>
                </a:solidFill>
                <a:latin typeface="Arial" charset="0"/>
              </a:defRPr>
            </a:lvl7pPr>
            <a:lvl8pPr marL="3429000" indent="-228600" algn="l" rtl="0" eaLnBrk="1" fontAlgn="base" hangingPunct="1">
              <a:spcBef>
                <a:spcPct val="20000"/>
              </a:spcBef>
              <a:spcAft>
                <a:spcPct val="0"/>
              </a:spcAft>
              <a:buChar char="»"/>
              <a:defRPr sz="1800">
                <a:solidFill>
                  <a:schemeClr val="tx1"/>
                </a:solidFill>
                <a:latin typeface="Arial" charset="0"/>
              </a:defRPr>
            </a:lvl8pPr>
            <a:lvl9pPr marL="3886200" indent="-228600" algn="l" rtl="0" eaLnBrk="1" fontAlgn="base" hangingPunct="1">
              <a:spcBef>
                <a:spcPct val="20000"/>
              </a:spcBef>
              <a:spcAft>
                <a:spcPct val="0"/>
              </a:spcAft>
              <a:buChar char="»"/>
              <a:defRPr sz="1800">
                <a:solidFill>
                  <a:schemeClr val="tx1"/>
                </a:solidFill>
                <a:latin typeface="Arial" charset="0"/>
              </a:defRPr>
            </a:lvl9pPr>
          </a:lstStyle>
          <a:p>
            <a:pPr marL="4763" lvl="1" indent="0">
              <a:buNone/>
            </a:pPr>
            <a:r>
              <a:rPr lang="en-US" dirty="0">
                <a:sym typeface="Wingdings" pitchFamily="2" charset="2"/>
              </a:rPr>
              <a:t>+ </a:t>
            </a:r>
            <a:r>
              <a:rPr lang="en-US" dirty="0" err="1">
                <a:sym typeface="Wingdings" pitchFamily="2" charset="2"/>
              </a:rPr>
              <a:t>Số</a:t>
            </a:r>
            <a:r>
              <a:rPr lang="en-US" dirty="0">
                <a:sym typeface="Wingdings" pitchFamily="2" charset="2"/>
              </a:rPr>
              <a:t> </a:t>
            </a:r>
            <a:r>
              <a:rPr lang="en-US" dirty="0" err="1">
                <a:sym typeface="Wingdings" pitchFamily="2" charset="2"/>
              </a:rPr>
              <a:t>sinh</a:t>
            </a:r>
            <a:r>
              <a:rPr lang="en-US" dirty="0">
                <a:sym typeface="Wingdings" pitchFamily="2" charset="2"/>
              </a:rPr>
              <a:t> </a:t>
            </a:r>
            <a:r>
              <a:rPr lang="en-US" dirty="0" err="1">
                <a:sym typeface="Wingdings" pitchFamily="2" charset="2"/>
              </a:rPr>
              <a:t>viên</a:t>
            </a:r>
            <a:r>
              <a:rPr lang="en-US" dirty="0">
                <a:sym typeface="Wingdings" pitchFamily="2" charset="2"/>
              </a:rPr>
              <a:t> </a:t>
            </a:r>
            <a:r>
              <a:rPr lang="en-US" dirty="0" err="1">
                <a:sym typeface="Wingdings" pitchFamily="2" charset="2"/>
              </a:rPr>
              <a:t>đầu</a:t>
            </a:r>
            <a:r>
              <a:rPr lang="en-US" dirty="0">
                <a:sym typeface="Wingdings" pitchFamily="2" charset="2"/>
              </a:rPr>
              <a:t> </a:t>
            </a:r>
            <a:r>
              <a:rPr lang="en-US" dirty="0" err="1">
                <a:sym typeface="Wingdings" pitchFamily="2" charset="2"/>
              </a:rPr>
              <a:t>vào</a:t>
            </a:r>
            <a:r>
              <a:rPr lang="en-US" dirty="0">
                <a:sym typeface="Wingdings" pitchFamily="2" charset="2"/>
              </a:rPr>
              <a:t> </a:t>
            </a:r>
            <a:r>
              <a:rPr lang="en-US" dirty="0" err="1" smtClean="0">
                <a:sym typeface="Wingdings" pitchFamily="2" charset="2"/>
              </a:rPr>
              <a:t>của</a:t>
            </a:r>
            <a:r>
              <a:rPr lang="en-US" dirty="0" smtClean="0">
                <a:sym typeface="Wingdings" pitchFamily="2" charset="2"/>
              </a:rPr>
              <a:t> </a:t>
            </a:r>
            <a:r>
              <a:rPr lang="en-US" dirty="0" err="1" smtClean="0">
                <a:sym typeface="Wingdings" pitchFamily="2" charset="2"/>
              </a:rPr>
              <a:t>khóa</a:t>
            </a:r>
            <a:r>
              <a:rPr lang="en-US" dirty="0" smtClean="0">
                <a:sym typeface="Wingdings" pitchFamily="2" charset="2"/>
              </a:rPr>
              <a:t> 2017 </a:t>
            </a:r>
            <a:r>
              <a:rPr lang="en-US" dirty="0" err="1" smtClean="0">
                <a:sym typeface="Wingdings" pitchFamily="2" charset="2"/>
              </a:rPr>
              <a:t>là</a:t>
            </a:r>
            <a:r>
              <a:rPr lang="en-US" dirty="0">
                <a:sym typeface="Wingdings" pitchFamily="2" charset="2"/>
              </a:rPr>
              <a:t>: </a:t>
            </a:r>
            <a:r>
              <a:rPr lang="en-US" dirty="0">
                <a:solidFill>
                  <a:srgbClr val="FF0000"/>
                </a:solidFill>
                <a:sym typeface="Wingdings" pitchFamily="2" charset="2"/>
              </a:rPr>
              <a:t>774</a:t>
            </a:r>
            <a:r>
              <a:rPr lang="en-US" dirty="0">
                <a:sym typeface="Wingdings" pitchFamily="2" charset="2"/>
              </a:rPr>
              <a:t> </a:t>
            </a:r>
            <a:r>
              <a:rPr lang="en-US" dirty="0" err="1">
                <a:sym typeface="Wingdings" pitchFamily="2" charset="2"/>
              </a:rPr>
              <a:t>Sinh</a:t>
            </a:r>
            <a:r>
              <a:rPr lang="en-US" dirty="0">
                <a:sym typeface="Wingdings" pitchFamily="2" charset="2"/>
              </a:rPr>
              <a:t> </a:t>
            </a:r>
            <a:r>
              <a:rPr lang="en-US" dirty="0" err="1">
                <a:sym typeface="Wingdings" pitchFamily="2" charset="2"/>
              </a:rPr>
              <a:t>viên</a:t>
            </a:r>
            <a:endParaRPr lang="en-US" dirty="0">
              <a:sym typeface="Wingdings" pitchFamily="2" charset="2"/>
            </a:endParaRPr>
          </a:p>
          <a:p>
            <a:pPr marL="4763" lvl="1" indent="0">
              <a:buNone/>
            </a:pPr>
            <a:r>
              <a:rPr lang="en-US" dirty="0"/>
              <a:t>+ </a:t>
            </a:r>
            <a:r>
              <a:rPr lang="en-US" dirty="0" err="1"/>
              <a:t>Số</a:t>
            </a:r>
            <a:r>
              <a:rPr lang="en-US" dirty="0"/>
              <a:t> </a:t>
            </a:r>
            <a:r>
              <a:rPr lang="en-US" dirty="0" err="1"/>
              <a:t>sinh</a:t>
            </a:r>
            <a:r>
              <a:rPr lang="en-US" dirty="0"/>
              <a:t> </a:t>
            </a:r>
            <a:r>
              <a:rPr lang="en-US" dirty="0" err="1"/>
              <a:t>viên</a:t>
            </a:r>
            <a:r>
              <a:rPr lang="en-US" dirty="0"/>
              <a:t> </a:t>
            </a:r>
            <a:r>
              <a:rPr lang="en-US" dirty="0" err="1"/>
              <a:t>xếp</a:t>
            </a:r>
            <a:r>
              <a:rPr lang="en-US" dirty="0"/>
              <a:t> </a:t>
            </a:r>
            <a:r>
              <a:rPr lang="en-US" dirty="0" err="1"/>
              <a:t>loại</a:t>
            </a:r>
            <a:r>
              <a:rPr lang="en-US" dirty="0"/>
              <a:t> </a:t>
            </a:r>
            <a:r>
              <a:rPr lang="en-US" dirty="0" err="1"/>
              <a:t>khá</a:t>
            </a:r>
            <a:r>
              <a:rPr lang="en-US" dirty="0"/>
              <a:t>, </a:t>
            </a:r>
            <a:r>
              <a:rPr lang="en-US" dirty="0" err="1"/>
              <a:t>giỏi</a:t>
            </a:r>
            <a:r>
              <a:rPr lang="en-US" dirty="0"/>
              <a:t> </a:t>
            </a:r>
            <a:r>
              <a:rPr lang="en-US" dirty="0" err="1"/>
              <a:t>của</a:t>
            </a:r>
            <a:r>
              <a:rPr lang="en-US" dirty="0"/>
              <a:t> </a:t>
            </a:r>
            <a:r>
              <a:rPr lang="en-US" dirty="0" err="1"/>
              <a:t>khóa</a:t>
            </a:r>
            <a:r>
              <a:rPr lang="en-US" dirty="0"/>
              <a:t> </a:t>
            </a:r>
            <a:r>
              <a:rPr lang="en-US" dirty="0" smtClean="0"/>
              <a:t>2017 </a:t>
            </a:r>
            <a:r>
              <a:rPr lang="en-US" dirty="0" err="1" smtClean="0"/>
              <a:t>trong</a:t>
            </a:r>
            <a:r>
              <a:rPr lang="en-US" dirty="0" smtClean="0"/>
              <a:t> </a:t>
            </a:r>
            <a:r>
              <a:rPr lang="en-US" dirty="0" err="1" smtClean="0"/>
              <a:t>năm</a:t>
            </a:r>
            <a:r>
              <a:rPr lang="en-US" dirty="0" smtClean="0"/>
              <a:t> </a:t>
            </a:r>
            <a:r>
              <a:rPr lang="en-US" dirty="0" err="1" smtClean="0"/>
              <a:t>học</a:t>
            </a:r>
            <a:r>
              <a:rPr lang="en-US" dirty="0" smtClean="0"/>
              <a:t> 2017 - 2018 </a:t>
            </a:r>
            <a:r>
              <a:rPr lang="en-US" dirty="0" err="1" smtClean="0"/>
              <a:t>là</a:t>
            </a:r>
            <a:r>
              <a:rPr lang="en-US" dirty="0" smtClean="0"/>
              <a:t>: </a:t>
            </a:r>
            <a:r>
              <a:rPr lang="en-US" sz="2200" dirty="0" err="1" smtClean="0"/>
              <a:t>Học</a:t>
            </a:r>
            <a:r>
              <a:rPr lang="en-US" sz="2200" dirty="0" smtClean="0"/>
              <a:t> </a:t>
            </a:r>
            <a:r>
              <a:rPr lang="en-US" sz="2200" dirty="0" err="1"/>
              <a:t>kì</a:t>
            </a:r>
            <a:r>
              <a:rPr lang="en-US" sz="2200" dirty="0"/>
              <a:t> 1: </a:t>
            </a:r>
            <a:r>
              <a:rPr lang="en-US" sz="2200" dirty="0" smtClean="0">
                <a:solidFill>
                  <a:srgbClr val="FF0000"/>
                </a:solidFill>
              </a:rPr>
              <a:t>4,8%, </a:t>
            </a:r>
            <a:r>
              <a:rPr lang="en-US" sz="2200" dirty="0" err="1" smtClean="0"/>
              <a:t>Học</a:t>
            </a:r>
            <a:r>
              <a:rPr lang="en-US" sz="2200" dirty="0" smtClean="0"/>
              <a:t> </a:t>
            </a:r>
            <a:r>
              <a:rPr lang="en-US" sz="2200" dirty="0" err="1"/>
              <a:t>kì</a:t>
            </a:r>
            <a:r>
              <a:rPr lang="en-US" sz="2200" dirty="0"/>
              <a:t> 2: </a:t>
            </a:r>
            <a:r>
              <a:rPr lang="en-US" sz="2200" dirty="0" smtClean="0">
                <a:solidFill>
                  <a:srgbClr val="FF0000"/>
                </a:solidFill>
              </a:rPr>
              <a:t>11,6%.</a:t>
            </a:r>
            <a:endParaRPr lang="en-US" sz="2200" dirty="0">
              <a:solidFill>
                <a:srgbClr val="FF0000"/>
              </a:solidFill>
              <a:sym typeface="Wingdings" pitchFamily="2" charset="2"/>
            </a:endParaRPr>
          </a:p>
          <a:p>
            <a:pPr marL="4763" lvl="1" indent="0">
              <a:buNone/>
            </a:pPr>
            <a:r>
              <a:rPr lang="en-US" dirty="0">
                <a:sym typeface="Wingdings" pitchFamily="2" charset="2"/>
              </a:rPr>
              <a:t>+ </a:t>
            </a:r>
            <a:r>
              <a:rPr lang="en-US" dirty="0" err="1">
                <a:sym typeface="Wingdings" pitchFamily="2" charset="2"/>
              </a:rPr>
              <a:t>Số</a:t>
            </a:r>
            <a:r>
              <a:rPr lang="en-US" dirty="0">
                <a:sym typeface="Wingdings" pitchFamily="2" charset="2"/>
              </a:rPr>
              <a:t> </a:t>
            </a:r>
            <a:r>
              <a:rPr lang="en-US" dirty="0" err="1">
                <a:sym typeface="Wingdings" pitchFamily="2" charset="2"/>
              </a:rPr>
              <a:t>sinh</a:t>
            </a:r>
            <a:r>
              <a:rPr lang="en-US" dirty="0">
                <a:sym typeface="Wingdings" pitchFamily="2" charset="2"/>
              </a:rPr>
              <a:t> </a:t>
            </a:r>
            <a:r>
              <a:rPr lang="en-US" dirty="0" err="1">
                <a:sym typeface="Wingdings" pitchFamily="2" charset="2"/>
              </a:rPr>
              <a:t>viên</a:t>
            </a:r>
            <a:r>
              <a:rPr lang="en-US" dirty="0">
                <a:sym typeface="Wingdings" pitchFamily="2" charset="2"/>
              </a:rPr>
              <a:t> </a:t>
            </a:r>
            <a:r>
              <a:rPr lang="en-US" dirty="0" err="1">
                <a:sym typeface="Wingdings" pitchFamily="2" charset="2"/>
              </a:rPr>
              <a:t>có</a:t>
            </a:r>
            <a:r>
              <a:rPr lang="en-US" dirty="0">
                <a:sym typeface="Wingdings" pitchFamily="2" charset="2"/>
              </a:rPr>
              <a:t> </a:t>
            </a:r>
            <a:r>
              <a:rPr lang="en-US" dirty="0" err="1">
                <a:sym typeface="Wingdings" pitchFamily="2" charset="2"/>
              </a:rPr>
              <a:t>việc</a:t>
            </a:r>
            <a:r>
              <a:rPr lang="en-US" dirty="0">
                <a:sym typeface="Wingdings" pitchFamily="2" charset="2"/>
              </a:rPr>
              <a:t> </a:t>
            </a:r>
            <a:r>
              <a:rPr lang="en-US" dirty="0" err="1">
                <a:sym typeface="Wingdings" pitchFamily="2" charset="2"/>
              </a:rPr>
              <a:t>làm</a:t>
            </a:r>
            <a:r>
              <a:rPr lang="en-US" dirty="0">
                <a:sym typeface="Wingdings" pitchFamily="2" charset="2"/>
              </a:rPr>
              <a:t> </a:t>
            </a:r>
            <a:r>
              <a:rPr lang="en-US" dirty="0" err="1">
                <a:sym typeface="Wingdings" pitchFamily="2" charset="2"/>
              </a:rPr>
              <a:t>sau</a:t>
            </a:r>
            <a:r>
              <a:rPr lang="en-US" dirty="0">
                <a:sym typeface="Wingdings" pitchFamily="2" charset="2"/>
              </a:rPr>
              <a:t> </a:t>
            </a:r>
            <a:r>
              <a:rPr lang="en-US" dirty="0" err="1">
                <a:sym typeface="Wingdings" pitchFamily="2" charset="2"/>
              </a:rPr>
              <a:t>khi</a:t>
            </a:r>
            <a:r>
              <a:rPr lang="en-US" dirty="0">
                <a:sym typeface="Wingdings" pitchFamily="2" charset="2"/>
              </a:rPr>
              <a:t> </a:t>
            </a:r>
            <a:r>
              <a:rPr lang="en-US" dirty="0" err="1">
                <a:sym typeface="Wingdings" pitchFamily="2" charset="2"/>
              </a:rPr>
              <a:t>tốt</a:t>
            </a:r>
            <a:r>
              <a:rPr lang="en-US" dirty="0">
                <a:sym typeface="Wingdings" pitchFamily="2" charset="2"/>
              </a:rPr>
              <a:t> </a:t>
            </a:r>
            <a:r>
              <a:rPr lang="en-US" dirty="0" err="1">
                <a:sym typeface="Wingdings" pitchFamily="2" charset="2"/>
              </a:rPr>
              <a:t>nghiệp</a:t>
            </a:r>
            <a:r>
              <a:rPr lang="en-US" dirty="0">
                <a:sym typeface="Wingdings" pitchFamily="2" charset="2"/>
              </a:rPr>
              <a:t> </a:t>
            </a:r>
            <a:r>
              <a:rPr lang="en-US" dirty="0" err="1">
                <a:sym typeface="Wingdings" pitchFamily="2" charset="2"/>
              </a:rPr>
              <a:t>khóa</a:t>
            </a:r>
            <a:r>
              <a:rPr lang="en-US" dirty="0">
                <a:sym typeface="Wingdings" pitchFamily="2" charset="2"/>
              </a:rPr>
              <a:t> </a:t>
            </a:r>
            <a:r>
              <a:rPr lang="en-US" dirty="0" smtClean="0">
                <a:sym typeface="Wingdings" pitchFamily="2" charset="2"/>
              </a:rPr>
              <a:t>2014 - 2017 :</a:t>
            </a:r>
          </a:p>
          <a:p>
            <a:pPr marL="4763" lvl="1" indent="0">
              <a:buNone/>
            </a:pPr>
            <a:r>
              <a:rPr lang="en-US" dirty="0">
                <a:sym typeface="Wingdings" pitchFamily="2" charset="2"/>
              </a:rPr>
              <a:t> </a:t>
            </a:r>
            <a:r>
              <a:rPr lang="en-US" dirty="0" err="1" smtClean="0">
                <a:sym typeface="Wingdings" pitchFamily="2" charset="2"/>
              </a:rPr>
              <a:t>Số</a:t>
            </a:r>
            <a:r>
              <a:rPr lang="en-US" dirty="0" smtClean="0">
                <a:sym typeface="Wingdings" pitchFamily="2" charset="2"/>
              </a:rPr>
              <a:t> </a:t>
            </a:r>
            <a:r>
              <a:rPr lang="en-US" dirty="0" err="1">
                <a:sym typeface="Wingdings" pitchFamily="2" charset="2"/>
              </a:rPr>
              <a:t>sinh</a:t>
            </a:r>
            <a:r>
              <a:rPr lang="en-US" dirty="0">
                <a:sym typeface="Wingdings" pitchFamily="2" charset="2"/>
              </a:rPr>
              <a:t> </a:t>
            </a:r>
            <a:r>
              <a:rPr lang="en-US" dirty="0" err="1">
                <a:sym typeface="Wingdings" pitchFamily="2" charset="2"/>
              </a:rPr>
              <a:t>viên</a:t>
            </a:r>
            <a:r>
              <a:rPr lang="en-US" dirty="0">
                <a:sym typeface="Wingdings" pitchFamily="2" charset="2"/>
              </a:rPr>
              <a:t> </a:t>
            </a:r>
            <a:r>
              <a:rPr lang="en-US" dirty="0" err="1">
                <a:sym typeface="Wingdings" pitchFamily="2" charset="2"/>
              </a:rPr>
              <a:t>đầu</a:t>
            </a:r>
            <a:r>
              <a:rPr lang="en-US" dirty="0">
                <a:sym typeface="Wingdings" pitchFamily="2" charset="2"/>
              </a:rPr>
              <a:t> </a:t>
            </a:r>
            <a:r>
              <a:rPr lang="en-US" dirty="0" err="1">
                <a:sym typeface="Wingdings" pitchFamily="2" charset="2"/>
              </a:rPr>
              <a:t>vào</a:t>
            </a:r>
            <a:r>
              <a:rPr lang="en-US" dirty="0">
                <a:sym typeface="Wingdings" pitchFamily="2" charset="2"/>
              </a:rPr>
              <a:t> </a:t>
            </a:r>
            <a:r>
              <a:rPr lang="en-US" dirty="0" err="1" smtClean="0">
                <a:sym typeface="Wingdings" pitchFamily="2" charset="2"/>
              </a:rPr>
              <a:t>khóa</a:t>
            </a:r>
            <a:r>
              <a:rPr lang="en-US" dirty="0" smtClean="0">
                <a:sym typeface="Wingdings" pitchFamily="2" charset="2"/>
              </a:rPr>
              <a:t> 2014 - 2017 </a:t>
            </a:r>
            <a:r>
              <a:rPr lang="en-US" dirty="0" err="1">
                <a:sym typeface="Wingdings" pitchFamily="2" charset="2"/>
              </a:rPr>
              <a:t>là</a:t>
            </a:r>
            <a:r>
              <a:rPr lang="en-US" dirty="0">
                <a:sym typeface="Wingdings" pitchFamily="2" charset="2"/>
              </a:rPr>
              <a:t>: </a:t>
            </a:r>
            <a:r>
              <a:rPr lang="en-US" dirty="0" smtClean="0">
                <a:solidFill>
                  <a:srgbClr val="FF0000"/>
                </a:solidFill>
                <a:sym typeface="Wingdings" pitchFamily="2" charset="2"/>
              </a:rPr>
              <a:t>198</a:t>
            </a:r>
            <a:r>
              <a:rPr lang="en-US" dirty="0" smtClean="0">
                <a:sym typeface="Wingdings" pitchFamily="2" charset="2"/>
              </a:rPr>
              <a:t> </a:t>
            </a:r>
            <a:r>
              <a:rPr lang="en-US" dirty="0" err="1">
                <a:sym typeface="Wingdings" pitchFamily="2" charset="2"/>
              </a:rPr>
              <a:t>Sinh</a:t>
            </a:r>
            <a:r>
              <a:rPr lang="en-US" dirty="0">
                <a:sym typeface="Wingdings" pitchFamily="2" charset="2"/>
              </a:rPr>
              <a:t> </a:t>
            </a:r>
            <a:r>
              <a:rPr lang="en-US" dirty="0" err="1" smtClean="0">
                <a:sym typeface="Wingdings" pitchFamily="2" charset="2"/>
              </a:rPr>
              <a:t>viên</a:t>
            </a:r>
            <a:endParaRPr lang="en-US" dirty="0">
              <a:sym typeface="Wingdings" pitchFamily="2" charset="2"/>
            </a:endParaRPr>
          </a:p>
          <a:p>
            <a:pPr marL="4763" lvl="1" indent="0">
              <a:buNone/>
            </a:pPr>
            <a:r>
              <a:rPr lang="en-US" sz="2200" dirty="0"/>
              <a:t> </a:t>
            </a:r>
            <a:r>
              <a:rPr lang="en-US" sz="2200" dirty="0" err="1"/>
              <a:t>Có</a:t>
            </a:r>
            <a:r>
              <a:rPr lang="en-US" sz="2200" dirty="0"/>
              <a:t> </a:t>
            </a:r>
            <a:r>
              <a:rPr lang="en-US" sz="2200" dirty="0" err="1"/>
              <a:t>việc</a:t>
            </a:r>
            <a:r>
              <a:rPr lang="en-US" sz="2200" dirty="0"/>
              <a:t> </a:t>
            </a:r>
            <a:r>
              <a:rPr lang="en-US" sz="2200" dirty="0" err="1"/>
              <a:t>làm</a:t>
            </a:r>
            <a:r>
              <a:rPr lang="en-US" sz="2200" dirty="0"/>
              <a:t> </a:t>
            </a:r>
            <a:r>
              <a:rPr lang="en-US" sz="2200" dirty="0">
                <a:solidFill>
                  <a:srgbClr val="FF0000"/>
                </a:solidFill>
              </a:rPr>
              <a:t>109/127</a:t>
            </a:r>
            <a:r>
              <a:rPr lang="en-US" sz="2200" dirty="0"/>
              <a:t> SV </a:t>
            </a:r>
            <a:r>
              <a:rPr lang="en-US" sz="2200" dirty="0" err="1"/>
              <a:t>chiếm</a:t>
            </a:r>
            <a:r>
              <a:rPr lang="en-US" sz="2200" dirty="0"/>
              <a:t> </a:t>
            </a:r>
            <a:r>
              <a:rPr lang="en-US" sz="2200" dirty="0">
                <a:solidFill>
                  <a:srgbClr val="FF0000"/>
                </a:solidFill>
              </a:rPr>
              <a:t>85,83%</a:t>
            </a:r>
          </a:p>
          <a:p>
            <a:pPr marL="4763" lvl="1" indent="0">
              <a:buNone/>
            </a:pPr>
            <a:r>
              <a:rPr lang="en-US" sz="2200" dirty="0"/>
              <a:t> </a:t>
            </a:r>
            <a:r>
              <a:rPr lang="en-US" sz="2200" dirty="0" err="1"/>
              <a:t>Chưa</a:t>
            </a:r>
            <a:r>
              <a:rPr lang="en-US" sz="2200" dirty="0"/>
              <a:t> </a:t>
            </a:r>
            <a:r>
              <a:rPr lang="en-US" sz="2200" dirty="0" err="1"/>
              <a:t>có</a:t>
            </a:r>
            <a:r>
              <a:rPr lang="en-US" sz="2200" dirty="0"/>
              <a:t> </a:t>
            </a:r>
            <a:r>
              <a:rPr lang="en-US" sz="2200" dirty="0" err="1"/>
              <a:t>việc</a:t>
            </a:r>
            <a:r>
              <a:rPr lang="en-US" sz="2200" dirty="0"/>
              <a:t> </a:t>
            </a:r>
            <a:r>
              <a:rPr lang="en-US" sz="2200" dirty="0" err="1"/>
              <a:t>làm</a:t>
            </a:r>
            <a:r>
              <a:rPr lang="en-US" sz="2200" dirty="0"/>
              <a:t> </a:t>
            </a:r>
            <a:r>
              <a:rPr lang="en-US" sz="2200" dirty="0">
                <a:solidFill>
                  <a:srgbClr val="FF0000"/>
                </a:solidFill>
              </a:rPr>
              <a:t>06/127</a:t>
            </a:r>
            <a:r>
              <a:rPr lang="en-US" sz="2200" dirty="0"/>
              <a:t> SV </a:t>
            </a:r>
            <a:r>
              <a:rPr lang="en-US" sz="2200" dirty="0" err="1"/>
              <a:t>chiếm</a:t>
            </a:r>
            <a:r>
              <a:rPr lang="en-US" sz="2200" dirty="0"/>
              <a:t> </a:t>
            </a:r>
            <a:r>
              <a:rPr lang="en-US" sz="2200" dirty="0">
                <a:solidFill>
                  <a:srgbClr val="FF0000"/>
                </a:solidFill>
              </a:rPr>
              <a:t>04,72%</a:t>
            </a:r>
          </a:p>
          <a:p>
            <a:pPr marL="4763" lvl="1" indent="0">
              <a:buNone/>
            </a:pPr>
            <a:r>
              <a:rPr lang="en-US" sz="2200" dirty="0"/>
              <a:t> </a:t>
            </a:r>
            <a:r>
              <a:rPr lang="en-US" sz="2200" dirty="0" err="1"/>
              <a:t>Học</a:t>
            </a:r>
            <a:r>
              <a:rPr lang="en-US" sz="2200" dirty="0"/>
              <a:t> </a:t>
            </a:r>
            <a:r>
              <a:rPr lang="en-US" sz="2200" dirty="0" err="1"/>
              <a:t>liên</a:t>
            </a:r>
            <a:r>
              <a:rPr lang="en-US" sz="2200" dirty="0"/>
              <a:t> </a:t>
            </a:r>
            <a:r>
              <a:rPr lang="en-US" sz="2200" dirty="0" err="1"/>
              <a:t>thông</a:t>
            </a:r>
            <a:r>
              <a:rPr lang="en-US" sz="2200" dirty="0"/>
              <a:t> </a:t>
            </a:r>
            <a:r>
              <a:rPr lang="en-US" sz="2200" dirty="0">
                <a:solidFill>
                  <a:srgbClr val="FF0000"/>
                </a:solidFill>
              </a:rPr>
              <a:t>12/127</a:t>
            </a:r>
            <a:r>
              <a:rPr lang="en-US" sz="2200" dirty="0"/>
              <a:t> SV </a:t>
            </a:r>
            <a:r>
              <a:rPr lang="en-US" sz="2200" dirty="0" err="1"/>
              <a:t>chiếm</a:t>
            </a:r>
            <a:r>
              <a:rPr lang="en-US" sz="2200" dirty="0"/>
              <a:t> </a:t>
            </a:r>
            <a:r>
              <a:rPr lang="en-US" sz="2200" dirty="0">
                <a:solidFill>
                  <a:srgbClr val="FF0000"/>
                </a:solidFill>
              </a:rPr>
              <a:t>09,54%</a:t>
            </a:r>
          </a:p>
          <a:p>
            <a:pPr marL="4763" lvl="1" indent="0">
              <a:buNone/>
            </a:pPr>
            <a:endParaRPr lang="en-US" sz="2200" dirty="0">
              <a:solidFill>
                <a:srgbClr val="FF0000"/>
              </a:solidFill>
            </a:endParaRPr>
          </a:p>
          <a:p>
            <a:pPr marL="4763" lvl="1" indent="0">
              <a:buNone/>
            </a:pPr>
            <a:endParaRPr lang="en-US" sz="2200" dirty="0">
              <a:solidFill>
                <a:srgbClr val="FF0000"/>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800" y="4953000"/>
            <a:ext cx="2438400" cy="1828800"/>
          </a:xfrm>
          <a:prstGeom prst="rect">
            <a:avLst/>
          </a:prstGeom>
          <a:ln>
            <a:noFill/>
          </a:ln>
          <a:effectLst>
            <a:outerShdw blurRad="292100" dist="139700" dir="2700000" algn="tl" rotWithShape="0">
              <a:srgbClr val="333333">
                <a:alpha val="65000"/>
              </a:srgbClr>
            </a:outerShdw>
          </a:effectLst>
        </p:spPr>
      </p:pic>
      <p:pic>
        <p:nvPicPr>
          <p:cNvPr id="11" name="Content Placeholder 10"/>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352800" y="4926330"/>
            <a:ext cx="2473960" cy="1855470"/>
          </a:xfrm>
          <a:prstGeom prst="rect">
            <a:avLst/>
          </a:prstGeom>
          <a:ln>
            <a:noFill/>
          </a:ln>
          <a:effectLst>
            <a:outerShdw blurRad="292100" dist="139700" dir="2700000" algn="tl" rotWithShape="0">
              <a:srgbClr val="333333">
                <a:alpha val="65000"/>
              </a:srgbClr>
            </a:outerShdw>
          </a:effectLst>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1760" y="4953000"/>
            <a:ext cx="2362200" cy="18288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46421298"/>
      </p:ext>
    </p:extLst>
  </p:cSld>
  <p:clrMapOvr>
    <a:masterClrMapping/>
  </p:clrMapOvr>
  <p:transition spd="slow">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bwMode="white">
          <a:xfrm>
            <a:off x="76200" y="152400"/>
            <a:ext cx="91440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200" b="1">
                <a:solidFill>
                  <a:schemeClr val="bg1"/>
                </a:solidFill>
                <a:latin typeface="+mj-lt"/>
                <a:ea typeface="+mj-ea"/>
                <a:cs typeface="+mj-cs"/>
              </a:defRPr>
            </a:lvl1pPr>
            <a:lvl2pPr algn="l" rtl="0" eaLnBrk="1" fontAlgn="base" hangingPunct="1">
              <a:spcBef>
                <a:spcPct val="0"/>
              </a:spcBef>
              <a:spcAft>
                <a:spcPct val="0"/>
              </a:spcAft>
              <a:defRPr sz="3200" b="1">
                <a:solidFill>
                  <a:schemeClr val="bg1"/>
                </a:solidFill>
                <a:latin typeface="Verdana" pitchFamily="34" charset="0"/>
              </a:defRPr>
            </a:lvl2pPr>
            <a:lvl3pPr algn="l" rtl="0" eaLnBrk="1" fontAlgn="base" hangingPunct="1">
              <a:spcBef>
                <a:spcPct val="0"/>
              </a:spcBef>
              <a:spcAft>
                <a:spcPct val="0"/>
              </a:spcAft>
              <a:defRPr sz="3200" b="1">
                <a:solidFill>
                  <a:schemeClr val="bg1"/>
                </a:solidFill>
                <a:latin typeface="Verdana" pitchFamily="34" charset="0"/>
              </a:defRPr>
            </a:lvl3pPr>
            <a:lvl4pPr algn="l" rtl="0" eaLnBrk="1" fontAlgn="base" hangingPunct="1">
              <a:spcBef>
                <a:spcPct val="0"/>
              </a:spcBef>
              <a:spcAft>
                <a:spcPct val="0"/>
              </a:spcAft>
              <a:defRPr sz="3200" b="1">
                <a:solidFill>
                  <a:schemeClr val="bg1"/>
                </a:solidFill>
                <a:latin typeface="Verdana" pitchFamily="34" charset="0"/>
              </a:defRPr>
            </a:lvl4pPr>
            <a:lvl5pPr algn="l" rtl="0" eaLnBrk="1" fontAlgn="base" hangingPunct="1">
              <a:spcBef>
                <a:spcPct val="0"/>
              </a:spcBef>
              <a:spcAft>
                <a:spcPct val="0"/>
              </a:spcAft>
              <a:defRPr sz="3200" b="1">
                <a:solidFill>
                  <a:schemeClr val="bg1"/>
                </a:solidFill>
                <a:latin typeface="Verdana" pitchFamily="34" charset="0"/>
              </a:defRPr>
            </a:lvl5pPr>
            <a:lvl6pPr marL="457200" algn="l" rtl="0" eaLnBrk="1" fontAlgn="base" hangingPunct="1">
              <a:spcBef>
                <a:spcPct val="0"/>
              </a:spcBef>
              <a:spcAft>
                <a:spcPct val="0"/>
              </a:spcAft>
              <a:defRPr sz="3200" b="1">
                <a:solidFill>
                  <a:schemeClr val="bg1"/>
                </a:solidFill>
                <a:latin typeface="Verdana" pitchFamily="34" charset="0"/>
              </a:defRPr>
            </a:lvl6pPr>
            <a:lvl7pPr marL="914400" algn="l" rtl="0" eaLnBrk="1" fontAlgn="base" hangingPunct="1">
              <a:spcBef>
                <a:spcPct val="0"/>
              </a:spcBef>
              <a:spcAft>
                <a:spcPct val="0"/>
              </a:spcAft>
              <a:defRPr sz="3200" b="1">
                <a:solidFill>
                  <a:schemeClr val="bg1"/>
                </a:solidFill>
                <a:latin typeface="Verdana" pitchFamily="34" charset="0"/>
              </a:defRPr>
            </a:lvl7pPr>
            <a:lvl8pPr marL="1371600" algn="l" rtl="0" eaLnBrk="1" fontAlgn="base" hangingPunct="1">
              <a:spcBef>
                <a:spcPct val="0"/>
              </a:spcBef>
              <a:spcAft>
                <a:spcPct val="0"/>
              </a:spcAft>
              <a:defRPr sz="3200" b="1">
                <a:solidFill>
                  <a:schemeClr val="bg1"/>
                </a:solidFill>
                <a:latin typeface="Verdana" pitchFamily="34" charset="0"/>
              </a:defRPr>
            </a:lvl8pPr>
            <a:lvl9pPr marL="1828800" algn="l" rtl="0" eaLnBrk="1" fontAlgn="base" hangingPunct="1">
              <a:spcBef>
                <a:spcPct val="0"/>
              </a:spcBef>
              <a:spcAft>
                <a:spcPct val="0"/>
              </a:spcAft>
              <a:defRPr sz="3200" b="1">
                <a:solidFill>
                  <a:schemeClr val="bg1"/>
                </a:solidFill>
                <a:latin typeface="Verdana" pitchFamily="34" charset="0"/>
              </a:defRPr>
            </a:lvl9pPr>
          </a:lstStyle>
          <a:p>
            <a:r>
              <a:rPr lang="en-US" sz="2200"/>
              <a:t>MỘT SỐ THÀNH QUẢ TIÊU BIỂU – CỦA KHOA CN ĐIỆN – ĐIỆN TỬ</a:t>
            </a:r>
          </a:p>
        </p:txBody>
      </p:sp>
      <p:sp>
        <p:nvSpPr>
          <p:cNvPr id="8" name="Content Placeholder 2"/>
          <p:cNvSpPr txBox="1">
            <a:spLocks/>
          </p:cNvSpPr>
          <p:nvPr/>
        </p:nvSpPr>
        <p:spPr bwMode="auto">
          <a:xfrm>
            <a:off x="0" y="1241425"/>
            <a:ext cx="60960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000">
                <a:solidFill>
                  <a:schemeClr val="tx1"/>
                </a:solidFill>
                <a:latin typeface="Arial" charset="0"/>
              </a:defRPr>
            </a:lvl3pPr>
            <a:lvl4pPr marL="1600200" indent="-228600" algn="l" rtl="0" eaLnBrk="1" fontAlgn="base" hangingPunct="1">
              <a:spcBef>
                <a:spcPct val="20000"/>
              </a:spcBef>
              <a:spcAft>
                <a:spcPct val="0"/>
              </a:spcAft>
              <a:buChar char="–"/>
              <a:defRPr sz="1800">
                <a:solidFill>
                  <a:schemeClr val="tx1"/>
                </a:solidFill>
                <a:latin typeface="Arial" charset="0"/>
              </a:defRPr>
            </a:lvl4pPr>
            <a:lvl5pPr marL="2057400" indent="-228600" algn="l" rtl="0" eaLnBrk="1" fontAlgn="base" hangingPunct="1">
              <a:spcBef>
                <a:spcPct val="20000"/>
              </a:spcBef>
              <a:spcAft>
                <a:spcPct val="0"/>
              </a:spcAft>
              <a:buChar char="»"/>
              <a:defRPr sz="1800">
                <a:solidFill>
                  <a:schemeClr val="tx1"/>
                </a:solidFill>
                <a:latin typeface="Arial" charset="0"/>
              </a:defRPr>
            </a:lvl5pPr>
            <a:lvl6pPr marL="2514600" indent="-228600" algn="l" rtl="0" eaLnBrk="1" fontAlgn="base" hangingPunct="1">
              <a:spcBef>
                <a:spcPct val="20000"/>
              </a:spcBef>
              <a:spcAft>
                <a:spcPct val="0"/>
              </a:spcAft>
              <a:buChar char="»"/>
              <a:defRPr sz="1800">
                <a:solidFill>
                  <a:schemeClr val="tx1"/>
                </a:solidFill>
                <a:latin typeface="Arial" charset="0"/>
              </a:defRPr>
            </a:lvl6pPr>
            <a:lvl7pPr marL="2971800" indent="-228600" algn="l" rtl="0" eaLnBrk="1" fontAlgn="base" hangingPunct="1">
              <a:spcBef>
                <a:spcPct val="20000"/>
              </a:spcBef>
              <a:spcAft>
                <a:spcPct val="0"/>
              </a:spcAft>
              <a:buChar char="»"/>
              <a:defRPr sz="1800">
                <a:solidFill>
                  <a:schemeClr val="tx1"/>
                </a:solidFill>
                <a:latin typeface="Arial" charset="0"/>
              </a:defRPr>
            </a:lvl7pPr>
            <a:lvl8pPr marL="3429000" indent="-228600" algn="l" rtl="0" eaLnBrk="1" fontAlgn="base" hangingPunct="1">
              <a:spcBef>
                <a:spcPct val="20000"/>
              </a:spcBef>
              <a:spcAft>
                <a:spcPct val="0"/>
              </a:spcAft>
              <a:buChar char="»"/>
              <a:defRPr sz="1800">
                <a:solidFill>
                  <a:schemeClr val="tx1"/>
                </a:solidFill>
                <a:latin typeface="Arial" charset="0"/>
              </a:defRPr>
            </a:lvl8pPr>
            <a:lvl9pPr marL="3886200" indent="-228600" algn="l" rtl="0" eaLnBrk="1" fontAlgn="base" hangingPunct="1">
              <a:spcBef>
                <a:spcPct val="20000"/>
              </a:spcBef>
              <a:spcAft>
                <a:spcPct val="0"/>
              </a:spcAft>
              <a:buChar char="»"/>
              <a:defRPr sz="1800">
                <a:solidFill>
                  <a:schemeClr val="tx1"/>
                </a:solidFill>
                <a:latin typeface="Arial" charset="0"/>
              </a:defRPr>
            </a:lvl9pPr>
          </a:lstStyle>
          <a:p>
            <a:pPr marL="4763" lvl="1" indent="0">
              <a:buNone/>
            </a:pPr>
            <a:r>
              <a:rPr lang="en-US" sz="2000" dirty="0">
                <a:sym typeface="Wingdings" pitchFamily="2" charset="2"/>
              </a:rPr>
              <a:t>+ </a:t>
            </a:r>
            <a:r>
              <a:rPr lang="en-US" sz="2000" dirty="0" err="1">
                <a:sym typeface="Wingdings" pitchFamily="2" charset="2"/>
              </a:rPr>
              <a:t>Số</a:t>
            </a:r>
            <a:r>
              <a:rPr lang="en-US" sz="2000" dirty="0">
                <a:sym typeface="Wingdings" pitchFamily="2" charset="2"/>
              </a:rPr>
              <a:t> </a:t>
            </a:r>
            <a:r>
              <a:rPr lang="en-US" sz="2000" dirty="0" err="1">
                <a:sym typeface="Wingdings" pitchFamily="2" charset="2"/>
              </a:rPr>
              <a:t>sinh</a:t>
            </a:r>
            <a:r>
              <a:rPr lang="en-US" sz="2000" dirty="0">
                <a:sym typeface="Wingdings" pitchFamily="2" charset="2"/>
              </a:rPr>
              <a:t> </a:t>
            </a:r>
            <a:r>
              <a:rPr lang="en-US" sz="2000" dirty="0" err="1">
                <a:sym typeface="Wingdings" pitchFamily="2" charset="2"/>
              </a:rPr>
              <a:t>viên</a:t>
            </a:r>
            <a:r>
              <a:rPr lang="en-US" sz="2000" dirty="0">
                <a:sym typeface="Wingdings" pitchFamily="2" charset="2"/>
              </a:rPr>
              <a:t> </a:t>
            </a:r>
            <a:r>
              <a:rPr lang="en-US" sz="2000" dirty="0" err="1">
                <a:sym typeface="Wingdings" pitchFamily="2" charset="2"/>
              </a:rPr>
              <a:t>đầu</a:t>
            </a:r>
            <a:r>
              <a:rPr lang="en-US" sz="2000" dirty="0">
                <a:sym typeface="Wingdings" pitchFamily="2" charset="2"/>
              </a:rPr>
              <a:t> </a:t>
            </a:r>
            <a:r>
              <a:rPr lang="en-US" sz="2000" dirty="0" err="1">
                <a:sym typeface="Wingdings" pitchFamily="2" charset="2"/>
              </a:rPr>
              <a:t>vào</a:t>
            </a:r>
            <a:r>
              <a:rPr lang="en-US" sz="2000" dirty="0">
                <a:sym typeface="Wingdings" pitchFamily="2" charset="2"/>
              </a:rPr>
              <a:t> </a:t>
            </a:r>
            <a:r>
              <a:rPr lang="en-US" sz="2000" dirty="0" err="1">
                <a:sym typeface="Wingdings" pitchFamily="2" charset="2"/>
              </a:rPr>
              <a:t>khóa</a:t>
            </a:r>
            <a:r>
              <a:rPr lang="en-US" sz="2000" dirty="0">
                <a:sym typeface="Wingdings" pitchFamily="2" charset="2"/>
              </a:rPr>
              <a:t> 2017 </a:t>
            </a:r>
            <a:r>
              <a:rPr lang="en-US" sz="2000" dirty="0" err="1">
                <a:sym typeface="Wingdings" pitchFamily="2" charset="2"/>
              </a:rPr>
              <a:t>là</a:t>
            </a:r>
            <a:r>
              <a:rPr lang="en-US" sz="2000" dirty="0">
                <a:sym typeface="Wingdings" pitchFamily="2" charset="2"/>
              </a:rPr>
              <a:t>: </a:t>
            </a:r>
            <a:r>
              <a:rPr lang="en-US" sz="2000" dirty="0">
                <a:solidFill>
                  <a:srgbClr val="FF0000"/>
                </a:solidFill>
                <a:sym typeface="Wingdings" pitchFamily="2" charset="2"/>
              </a:rPr>
              <a:t>697</a:t>
            </a:r>
            <a:r>
              <a:rPr lang="en-US" sz="2000" dirty="0">
                <a:sym typeface="Wingdings" pitchFamily="2" charset="2"/>
              </a:rPr>
              <a:t> </a:t>
            </a:r>
            <a:r>
              <a:rPr lang="en-US" sz="2000" dirty="0" err="1">
                <a:sym typeface="Wingdings" pitchFamily="2" charset="2"/>
              </a:rPr>
              <a:t>Sinh</a:t>
            </a:r>
            <a:r>
              <a:rPr lang="en-US" sz="2000" dirty="0">
                <a:sym typeface="Wingdings" pitchFamily="2" charset="2"/>
              </a:rPr>
              <a:t> </a:t>
            </a:r>
            <a:r>
              <a:rPr lang="en-US" sz="2000" dirty="0" err="1">
                <a:sym typeface="Wingdings" pitchFamily="2" charset="2"/>
              </a:rPr>
              <a:t>viên</a:t>
            </a:r>
            <a:endParaRPr lang="en-US" sz="2000" dirty="0">
              <a:sym typeface="Wingdings" pitchFamily="2" charset="2"/>
            </a:endParaRPr>
          </a:p>
          <a:p>
            <a:pPr marL="4763" lvl="1" indent="0">
              <a:buNone/>
            </a:pPr>
            <a:r>
              <a:rPr lang="en-US" sz="2000" dirty="0"/>
              <a:t>+</a:t>
            </a:r>
            <a:r>
              <a:rPr lang="en-US" sz="2000" dirty="0" err="1"/>
              <a:t>Số</a:t>
            </a:r>
            <a:r>
              <a:rPr lang="en-US" sz="2000" dirty="0"/>
              <a:t> </a:t>
            </a:r>
            <a:r>
              <a:rPr lang="en-US" sz="2000" dirty="0" err="1"/>
              <a:t>sinh</a:t>
            </a:r>
            <a:r>
              <a:rPr lang="en-US" sz="2000" dirty="0"/>
              <a:t> </a:t>
            </a:r>
            <a:r>
              <a:rPr lang="en-US" sz="2000" dirty="0" err="1"/>
              <a:t>viên</a:t>
            </a:r>
            <a:r>
              <a:rPr lang="en-US" sz="2000" dirty="0"/>
              <a:t> </a:t>
            </a:r>
            <a:r>
              <a:rPr lang="en-US" sz="2000" dirty="0" err="1"/>
              <a:t>xếp</a:t>
            </a:r>
            <a:r>
              <a:rPr lang="en-US" sz="2000" dirty="0"/>
              <a:t> </a:t>
            </a:r>
            <a:r>
              <a:rPr lang="en-US" sz="2000" dirty="0" err="1"/>
              <a:t>loại</a:t>
            </a:r>
            <a:r>
              <a:rPr lang="en-US" sz="2000" dirty="0"/>
              <a:t> </a:t>
            </a:r>
            <a:r>
              <a:rPr lang="en-US" sz="2000" dirty="0" err="1"/>
              <a:t>khá</a:t>
            </a:r>
            <a:r>
              <a:rPr lang="en-US" sz="2000" dirty="0"/>
              <a:t>, </a:t>
            </a:r>
            <a:r>
              <a:rPr lang="en-US" sz="2000" dirty="0" err="1"/>
              <a:t>giỏi</a:t>
            </a:r>
            <a:r>
              <a:rPr lang="en-US" sz="2000" dirty="0"/>
              <a:t> </a:t>
            </a:r>
            <a:r>
              <a:rPr lang="en-US" sz="2000" dirty="0" err="1" smtClean="0"/>
              <a:t>khóa</a:t>
            </a:r>
            <a:r>
              <a:rPr lang="en-US" sz="2000" dirty="0" smtClean="0"/>
              <a:t> 2017 </a:t>
            </a:r>
            <a:r>
              <a:rPr lang="en-US" sz="2000" dirty="0" err="1" smtClean="0"/>
              <a:t>năm</a:t>
            </a:r>
            <a:r>
              <a:rPr lang="en-US" sz="2000" dirty="0" smtClean="0"/>
              <a:t> </a:t>
            </a:r>
            <a:r>
              <a:rPr lang="en-US" sz="2000" dirty="0" err="1" smtClean="0"/>
              <a:t>học</a:t>
            </a:r>
            <a:r>
              <a:rPr lang="en-US" sz="2000" dirty="0" smtClean="0"/>
              <a:t> 2017-2018 </a:t>
            </a:r>
            <a:r>
              <a:rPr lang="en-US" sz="2000" dirty="0" err="1" smtClean="0"/>
              <a:t>là</a:t>
            </a:r>
            <a:r>
              <a:rPr lang="en-US" sz="2000" dirty="0" smtClean="0"/>
              <a:t>: </a:t>
            </a:r>
            <a:r>
              <a:rPr lang="en-US" sz="2000" dirty="0" err="1" smtClean="0"/>
              <a:t>Học</a:t>
            </a:r>
            <a:r>
              <a:rPr lang="en-US" sz="2000" dirty="0" smtClean="0"/>
              <a:t> </a:t>
            </a:r>
            <a:r>
              <a:rPr lang="en-US" sz="2000" dirty="0" err="1" smtClean="0"/>
              <a:t>kì</a:t>
            </a:r>
            <a:r>
              <a:rPr lang="en-US" sz="2000" dirty="0" smtClean="0"/>
              <a:t> 1: </a:t>
            </a:r>
            <a:r>
              <a:rPr lang="en-US" sz="2000" dirty="0" smtClean="0">
                <a:solidFill>
                  <a:srgbClr val="FF0000"/>
                </a:solidFill>
              </a:rPr>
              <a:t>8,0%, </a:t>
            </a:r>
            <a:r>
              <a:rPr lang="en-US" sz="2000" dirty="0" err="1" smtClean="0"/>
              <a:t>Học</a:t>
            </a:r>
            <a:r>
              <a:rPr lang="en-US" sz="2000" dirty="0" smtClean="0"/>
              <a:t> </a:t>
            </a:r>
            <a:r>
              <a:rPr lang="en-US" sz="2000" dirty="0" err="1" smtClean="0"/>
              <a:t>kì</a:t>
            </a:r>
            <a:r>
              <a:rPr lang="en-US" sz="2000" dirty="0" smtClean="0"/>
              <a:t> 2: </a:t>
            </a:r>
            <a:r>
              <a:rPr lang="en-US" sz="2000" dirty="0" smtClean="0">
                <a:solidFill>
                  <a:srgbClr val="FF0000"/>
                </a:solidFill>
              </a:rPr>
              <a:t>9,4%</a:t>
            </a:r>
            <a:endParaRPr lang="en-US" sz="2000" dirty="0" smtClean="0">
              <a:solidFill>
                <a:srgbClr val="FF0000"/>
              </a:solidFill>
              <a:sym typeface="Wingdings" pitchFamily="2" charset="2"/>
            </a:endParaRPr>
          </a:p>
          <a:p>
            <a:pPr marL="4763" lvl="1" indent="0">
              <a:buNone/>
            </a:pPr>
            <a:r>
              <a:rPr lang="en-US" sz="2000" dirty="0" smtClean="0">
                <a:sym typeface="Wingdings" pitchFamily="2" charset="2"/>
              </a:rPr>
              <a:t>+ </a:t>
            </a:r>
            <a:r>
              <a:rPr lang="en-US" sz="2000" dirty="0" err="1">
                <a:sym typeface="Wingdings" pitchFamily="2" charset="2"/>
              </a:rPr>
              <a:t>Số</a:t>
            </a:r>
            <a:r>
              <a:rPr lang="en-US" sz="2000" dirty="0">
                <a:sym typeface="Wingdings" pitchFamily="2" charset="2"/>
              </a:rPr>
              <a:t> </a:t>
            </a:r>
            <a:r>
              <a:rPr lang="en-US" sz="2000" dirty="0" err="1">
                <a:sym typeface="Wingdings" pitchFamily="2" charset="2"/>
              </a:rPr>
              <a:t>sinh</a:t>
            </a:r>
            <a:r>
              <a:rPr lang="en-US" sz="2000" dirty="0">
                <a:sym typeface="Wingdings" pitchFamily="2" charset="2"/>
              </a:rPr>
              <a:t> </a:t>
            </a:r>
            <a:r>
              <a:rPr lang="en-US" sz="2000" dirty="0" err="1">
                <a:sym typeface="Wingdings" pitchFamily="2" charset="2"/>
              </a:rPr>
              <a:t>viên</a:t>
            </a:r>
            <a:r>
              <a:rPr lang="en-US" sz="2000" dirty="0">
                <a:sym typeface="Wingdings" pitchFamily="2" charset="2"/>
              </a:rPr>
              <a:t> </a:t>
            </a:r>
            <a:r>
              <a:rPr lang="en-US" sz="2000" dirty="0" err="1">
                <a:sym typeface="Wingdings" pitchFamily="2" charset="2"/>
              </a:rPr>
              <a:t>có</a:t>
            </a:r>
            <a:r>
              <a:rPr lang="en-US" sz="2000" dirty="0">
                <a:sym typeface="Wingdings" pitchFamily="2" charset="2"/>
              </a:rPr>
              <a:t> </a:t>
            </a:r>
            <a:r>
              <a:rPr lang="en-US" sz="2000" dirty="0" err="1">
                <a:sym typeface="Wingdings" pitchFamily="2" charset="2"/>
              </a:rPr>
              <a:t>việc</a:t>
            </a:r>
            <a:r>
              <a:rPr lang="en-US" sz="2000" dirty="0">
                <a:sym typeface="Wingdings" pitchFamily="2" charset="2"/>
              </a:rPr>
              <a:t> </a:t>
            </a:r>
            <a:r>
              <a:rPr lang="en-US" sz="2000" dirty="0" err="1">
                <a:sym typeface="Wingdings" pitchFamily="2" charset="2"/>
              </a:rPr>
              <a:t>làm</a:t>
            </a:r>
            <a:r>
              <a:rPr lang="en-US" sz="2000" dirty="0">
                <a:sym typeface="Wingdings" pitchFamily="2" charset="2"/>
              </a:rPr>
              <a:t> </a:t>
            </a:r>
            <a:r>
              <a:rPr lang="en-US" sz="2000" dirty="0" err="1">
                <a:sym typeface="Wingdings" pitchFamily="2" charset="2"/>
              </a:rPr>
              <a:t>sau</a:t>
            </a:r>
            <a:r>
              <a:rPr lang="en-US" sz="2000" dirty="0">
                <a:sym typeface="Wingdings" pitchFamily="2" charset="2"/>
              </a:rPr>
              <a:t> </a:t>
            </a:r>
            <a:r>
              <a:rPr lang="en-US" sz="2000" dirty="0" err="1">
                <a:sym typeface="Wingdings" pitchFamily="2" charset="2"/>
              </a:rPr>
              <a:t>khi</a:t>
            </a:r>
            <a:r>
              <a:rPr lang="en-US" sz="2000" dirty="0">
                <a:sym typeface="Wingdings" pitchFamily="2" charset="2"/>
              </a:rPr>
              <a:t> </a:t>
            </a:r>
            <a:r>
              <a:rPr lang="en-US" sz="2000" dirty="0" err="1">
                <a:sym typeface="Wingdings" pitchFamily="2" charset="2"/>
              </a:rPr>
              <a:t>tốt</a:t>
            </a:r>
            <a:r>
              <a:rPr lang="en-US" sz="2000" dirty="0">
                <a:sym typeface="Wingdings" pitchFamily="2" charset="2"/>
              </a:rPr>
              <a:t> </a:t>
            </a:r>
            <a:r>
              <a:rPr lang="en-US" sz="2000" dirty="0" err="1">
                <a:sym typeface="Wingdings" pitchFamily="2" charset="2"/>
              </a:rPr>
              <a:t>nghiệp</a:t>
            </a:r>
            <a:r>
              <a:rPr lang="en-US" sz="2000" dirty="0">
                <a:sym typeface="Wingdings" pitchFamily="2" charset="2"/>
              </a:rPr>
              <a:t> </a:t>
            </a:r>
            <a:r>
              <a:rPr lang="en-US" sz="2000" dirty="0" err="1">
                <a:sym typeface="Wingdings" pitchFamily="2" charset="2"/>
              </a:rPr>
              <a:t>của</a:t>
            </a:r>
            <a:r>
              <a:rPr lang="en-US" sz="2000" dirty="0">
                <a:sym typeface="Wingdings" pitchFamily="2" charset="2"/>
              </a:rPr>
              <a:t> </a:t>
            </a:r>
            <a:r>
              <a:rPr lang="en-US" sz="2000" dirty="0" err="1">
                <a:sym typeface="Wingdings" pitchFamily="2" charset="2"/>
              </a:rPr>
              <a:t>khóa</a:t>
            </a:r>
            <a:r>
              <a:rPr lang="en-US" sz="2000" dirty="0">
                <a:sym typeface="Wingdings" pitchFamily="2" charset="2"/>
              </a:rPr>
              <a:t> 2014-2017</a:t>
            </a:r>
            <a:r>
              <a:rPr lang="en-US" sz="2000" dirty="0" smtClean="0">
                <a:sym typeface="Wingdings" pitchFamily="2" charset="2"/>
              </a:rPr>
              <a:t>:</a:t>
            </a:r>
          </a:p>
          <a:p>
            <a:pPr marL="4763" lvl="1" indent="0">
              <a:buNone/>
            </a:pPr>
            <a:r>
              <a:rPr lang="en-US" sz="2000" dirty="0" err="1" smtClean="0">
                <a:sym typeface="Wingdings" pitchFamily="2" charset="2"/>
              </a:rPr>
              <a:t>Số</a:t>
            </a:r>
            <a:r>
              <a:rPr lang="en-US" sz="2000" dirty="0" smtClean="0">
                <a:sym typeface="Wingdings" pitchFamily="2" charset="2"/>
              </a:rPr>
              <a:t> </a:t>
            </a:r>
            <a:r>
              <a:rPr lang="en-US" sz="2000" dirty="0" err="1">
                <a:sym typeface="Wingdings" pitchFamily="2" charset="2"/>
              </a:rPr>
              <a:t>sinh</a:t>
            </a:r>
            <a:r>
              <a:rPr lang="en-US" sz="2000" dirty="0">
                <a:sym typeface="Wingdings" pitchFamily="2" charset="2"/>
              </a:rPr>
              <a:t> </a:t>
            </a:r>
            <a:r>
              <a:rPr lang="en-US" sz="2000" dirty="0" err="1">
                <a:sym typeface="Wingdings" pitchFamily="2" charset="2"/>
              </a:rPr>
              <a:t>viên</a:t>
            </a:r>
            <a:r>
              <a:rPr lang="en-US" sz="2000" dirty="0">
                <a:sym typeface="Wingdings" pitchFamily="2" charset="2"/>
              </a:rPr>
              <a:t> </a:t>
            </a:r>
            <a:r>
              <a:rPr lang="en-US" sz="2000" dirty="0" err="1">
                <a:sym typeface="Wingdings" pitchFamily="2" charset="2"/>
              </a:rPr>
              <a:t>đầu</a:t>
            </a:r>
            <a:r>
              <a:rPr lang="en-US" sz="2000" dirty="0">
                <a:sym typeface="Wingdings" pitchFamily="2" charset="2"/>
              </a:rPr>
              <a:t> </a:t>
            </a:r>
            <a:r>
              <a:rPr lang="en-US" sz="2000" dirty="0" err="1">
                <a:sym typeface="Wingdings" pitchFamily="2" charset="2"/>
              </a:rPr>
              <a:t>vào</a:t>
            </a:r>
            <a:r>
              <a:rPr lang="en-US" sz="2000" dirty="0">
                <a:sym typeface="Wingdings" pitchFamily="2" charset="2"/>
              </a:rPr>
              <a:t> </a:t>
            </a:r>
            <a:r>
              <a:rPr lang="en-US" sz="2000" dirty="0" err="1">
                <a:sym typeface="Wingdings" pitchFamily="2" charset="2"/>
              </a:rPr>
              <a:t>khóa</a:t>
            </a:r>
            <a:r>
              <a:rPr lang="en-US" sz="2000" dirty="0">
                <a:sym typeface="Wingdings" pitchFamily="2" charset="2"/>
              </a:rPr>
              <a:t> </a:t>
            </a:r>
            <a:r>
              <a:rPr lang="en-US" sz="2000" dirty="0" smtClean="0">
                <a:sym typeface="Wingdings" pitchFamily="2" charset="2"/>
              </a:rPr>
              <a:t>2014 - 2017 </a:t>
            </a:r>
            <a:r>
              <a:rPr lang="en-US" sz="2000" dirty="0" err="1">
                <a:sym typeface="Wingdings" pitchFamily="2" charset="2"/>
              </a:rPr>
              <a:t>là</a:t>
            </a:r>
            <a:r>
              <a:rPr lang="en-US" sz="2000" dirty="0">
                <a:sym typeface="Wingdings" pitchFamily="2" charset="2"/>
              </a:rPr>
              <a:t>: </a:t>
            </a:r>
            <a:r>
              <a:rPr lang="en-US" sz="2000" dirty="0" smtClean="0">
                <a:solidFill>
                  <a:srgbClr val="FF0000"/>
                </a:solidFill>
                <a:sym typeface="Wingdings" pitchFamily="2" charset="2"/>
              </a:rPr>
              <a:t>222 </a:t>
            </a:r>
            <a:r>
              <a:rPr lang="en-US" sz="2000" dirty="0" smtClean="0">
                <a:sym typeface="Wingdings" pitchFamily="2" charset="2"/>
              </a:rPr>
              <a:t>SV</a:t>
            </a:r>
          </a:p>
          <a:p>
            <a:pPr marL="4763" lvl="1" indent="0">
              <a:buNone/>
            </a:pPr>
            <a:r>
              <a:rPr lang="en-US" sz="2000" dirty="0" smtClean="0"/>
              <a:t>- </a:t>
            </a:r>
            <a:r>
              <a:rPr lang="en-US" sz="2000" dirty="0" err="1"/>
              <a:t>Ngành</a:t>
            </a:r>
            <a:r>
              <a:rPr lang="en-US" sz="2000" dirty="0"/>
              <a:t> </a:t>
            </a:r>
            <a:r>
              <a:rPr lang="en-US" sz="2000" dirty="0" err="1"/>
              <a:t>Điện</a:t>
            </a:r>
            <a:r>
              <a:rPr lang="en-US" sz="2000" dirty="0"/>
              <a:t> </a:t>
            </a:r>
            <a:r>
              <a:rPr lang="en-US" sz="2000" dirty="0" err="1"/>
              <a:t>tử</a:t>
            </a:r>
            <a:r>
              <a:rPr lang="en-US" sz="2000" dirty="0"/>
              <a:t> </a:t>
            </a:r>
            <a:r>
              <a:rPr lang="en-US" sz="2000" dirty="0" err="1"/>
              <a:t>công</a:t>
            </a:r>
            <a:r>
              <a:rPr lang="en-US" sz="2000" dirty="0"/>
              <a:t> </a:t>
            </a:r>
            <a:r>
              <a:rPr lang="en-US" sz="2000" dirty="0" err="1"/>
              <a:t>nghiệp</a:t>
            </a:r>
            <a:r>
              <a:rPr lang="en-US" sz="2000" dirty="0"/>
              <a:t>:</a:t>
            </a:r>
          </a:p>
          <a:p>
            <a:pPr marL="4763" lvl="1" indent="0">
              <a:buNone/>
            </a:pPr>
            <a:r>
              <a:rPr lang="en-US" sz="2000" dirty="0" err="1"/>
              <a:t>Có</a:t>
            </a:r>
            <a:r>
              <a:rPr lang="en-US" sz="2000" dirty="0"/>
              <a:t> </a:t>
            </a:r>
            <a:r>
              <a:rPr lang="en-US" sz="2000" dirty="0" err="1"/>
              <a:t>việc</a:t>
            </a:r>
            <a:r>
              <a:rPr lang="en-US" sz="2000" dirty="0"/>
              <a:t> </a:t>
            </a:r>
            <a:r>
              <a:rPr lang="en-US" sz="2000" dirty="0" err="1"/>
              <a:t>làm</a:t>
            </a:r>
            <a:r>
              <a:rPr lang="en-US" sz="2000" dirty="0"/>
              <a:t> </a:t>
            </a:r>
            <a:r>
              <a:rPr lang="en-US" sz="2000" dirty="0">
                <a:solidFill>
                  <a:srgbClr val="FF0000"/>
                </a:solidFill>
              </a:rPr>
              <a:t>55/67</a:t>
            </a:r>
            <a:r>
              <a:rPr lang="en-US" sz="2000" dirty="0"/>
              <a:t> SV </a:t>
            </a:r>
            <a:r>
              <a:rPr lang="en-US" sz="2000" dirty="0" err="1"/>
              <a:t>chiếm</a:t>
            </a:r>
            <a:r>
              <a:rPr lang="en-US" sz="2000" dirty="0"/>
              <a:t> </a:t>
            </a:r>
            <a:r>
              <a:rPr lang="en-US" sz="2000" dirty="0">
                <a:solidFill>
                  <a:srgbClr val="FF0000"/>
                </a:solidFill>
              </a:rPr>
              <a:t>82,09%</a:t>
            </a:r>
          </a:p>
          <a:p>
            <a:pPr marL="4763" lvl="1" indent="0">
              <a:buNone/>
            </a:pPr>
            <a:r>
              <a:rPr lang="en-US" sz="2000" dirty="0" err="1"/>
              <a:t>Chưa</a:t>
            </a:r>
            <a:r>
              <a:rPr lang="en-US" sz="2000" dirty="0"/>
              <a:t> </a:t>
            </a:r>
            <a:r>
              <a:rPr lang="en-US" sz="2000" dirty="0" err="1"/>
              <a:t>có</a:t>
            </a:r>
            <a:r>
              <a:rPr lang="en-US" sz="2000" dirty="0"/>
              <a:t> </a:t>
            </a:r>
            <a:r>
              <a:rPr lang="en-US" sz="2000" dirty="0" err="1"/>
              <a:t>việc</a:t>
            </a:r>
            <a:r>
              <a:rPr lang="en-US" sz="2000" dirty="0"/>
              <a:t> </a:t>
            </a:r>
            <a:r>
              <a:rPr lang="en-US" sz="2000" dirty="0" err="1"/>
              <a:t>làm</a:t>
            </a:r>
            <a:r>
              <a:rPr lang="en-US" sz="2000" dirty="0"/>
              <a:t> </a:t>
            </a:r>
            <a:r>
              <a:rPr lang="en-US" sz="2000" dirty="0">
                <a:solidFill>
                  <a:srgbClr val="FF0000"/>
                </a:solidFill>
              </a:rPr>
              <a:t>03/67 </a:t>
            </a:r>
            <a:r>
              <a:rPr lang="en-US" sz="2000" dirty="0"/>
              <a:t>SV </a:t>
            </a:r>
            <a:r>
              <a:rPr lang="en-US" sz="2000" dirty="0" err="1"/>
              <a:t>chiếm</a:t>
            </a:r>
            <a:r>
              <a:rPr lang="en-US" sz="2000" dirty="0"/>
              <a:t> </a:t>
            </a:r>
            <a:r>
              <a:rPr lang="en-US" sz="2000" dirty="0">
                <a:solidFill>
                  <a:srgbClr val="FF0000"/>
                </a:solidFill>
              </a:rPr>
              <a:t>04,48%</a:t>
            </a:r>
          </a:p>
          <a:p>
            <a:pPr marL="4763" lvl="1" indent="0">
              <a:buNone/>
            </a:pPr>
            <a:r>
              <a:rPr lang="en-US" sz="2000" dirty="0" err="1"/>
              <a:t>Học</a:t>
            </a:r>
            <a:r>
              <a:rPr lang="en-US" sz="2000" dirty="0"/>
              <a:t> </a:t>
            </a:r>
            <a:r>
              <a:rPr lang="en-US" sz="2000" dirty="0" err="1"/>
              <a:t>liên</a:t>
            </a:r>
            <a:r>
              <a:rPr lang="en-US" sz="2000" dirty="0"/>
              <a:t> </a:t>
            </a:r>
            <a:r>
              <a:rPr lang="en-US" sz="2000" dirty="0" err="1"/>
              <a:t>thông</a:t>
            </a:r>
            <a:r>
              <a:rPr lang="en-US" sz="2000" dirty="0"/>
              <a:t> </a:t>
            </a:r>
            <a:r>
              <a:rPr lang="en-US" sz="2000" dirty="0">
                <a:solidFill>
                  <a:srgbClr val="FF0000"/>
                </a:solidFill>
              </a:rPr>
              <a:t>09/67</a:t>
            </a:r>
            <a:r>
              <a:rPr lang="en-US" sz="2000" dirty="0"/>
              <a:t> SV </a:t>
            </a:r>
            <a:r>
              <a:rPr lang="en-US" sz="2000" dirty="0" err="1"/>
              <a:t>chiếm</a:t>
            </a:r>
            <a:r>
              <a:rPr lang="en-US" sz="2000" dirty="0"/>
              <a:t> </a:t>
            </a:r>
            <a:r>
              <a:rPr lang="en-US" sz="2000" dirty="0">
                <a:solidFill>
                  <a:srgbClr val="FF0000"/>
                </a:solidFill>
              </a:rPr>
              <a:t>13,43%</a:t>
            </a:r>
          </a:p>
          <a:p>
            <a:pPr marL="4763" lvl="1" indent="0">
              <a:buNone/>
            </a:pPr>
            <a:r>
              <a:rPr lang="en-US" sz="2000" dirty="0"/>
              <a:t>- </a:t>
            </a:r>
            <a:r>
              <a:rPr lang="en-US" sz="2000" dirty="0" err="1"/>
              <a:t>Ngành</a:t>
            </a:r>
            <a:r>
              <a:rPr lang="en-US" sz="2000" dirty="0"/>
              <a:t> </a:t>
            </a:r>
            <a:r>
              <a:rPr lang="en-US" sz="2000" dirty="0" err="1"/>
              <a:t>Điện</a:t>
            </a:r>
            <a:r>
              <a:rPr lang="en-US" sz="2000" dirty="0"/>
              <a:t> </a:t>
            </a:r>
            <a:r>
              <a:rPr lang="en-US" sz="2000" dirty="0" err="1"/>
              <a:t>công</a:t>
            </a:r>
            <a:r>
              <a:rPr lang="en-US" sz="2000" dirty="0"/>
              <a:t> </a:t>
            </a:r>
            <a:r>
              <a:rPr lang="en-US" sz="2000" dirty="0" err="1"/>
              <a:t>nghiệp</a:t>
            </a:r>
            <a:r>
              <a:rPr lang="en-US" sz="2000" dirty="0"/>
              <a:t>:</a:t>
            </a:r>
          </a:p>
          <a:p>
            <a:pPr marL="4763" lvl="1" indent="0">
              <a:buNone/>
            </a:pPr>
            <a:r>
              <a:rPr lang="en-US" sz="2000" dirty="0" err="1"/>
              <a:t>Có</a:t>
            </a:r>
            <a:r>
              <a:rPr lang="en-US" sz="2000" dirty="0"/>
              <a:t> </a:t>
            </a:r>
            <a:r>
              <a:rPr lang="en-US" sz="2000" dirty="0" err="1"/>
              <a:t>việc</a:t>
            </a:r>
            <a:r>
              <a:rPr lang="en-US" sz="2000" dirty="0"/>
              <a:t> </a:t>
            </a:r>
            <a:r>
              <a:rPr lang="en-US" sz="2000" dirty="0" err="1"/>
              <a:t>làm</a:t>
            </a:r>
            <a:r>
              <a:rPr lang="en-US" sz="2000" dirty="0"/>
              <a:t> </a:t>
            </a:r>
            <a:r>
              <a:rPr lang="en-US" sz="2000" dirty="0">
                <a:solidFill>
                  <a:srgbClr val="FF0000"/>
                </a:solidFill>
              </a:rPr>
              <a:t>53/55</a:t>
            </a:r>
            <a:r>
              <a:rPr lang="en-US" sz="2000" dirty="0"/>
              <a:t> SV </a:t>
            </a:r>
            <a:r>
              <a:rPr lang="en-US" sz="2000" dirty="0" err="1"/>
              <a:t>chiếm</a:t>
            </a:r>
            <a:r>
              <a:rPr lang="en-US" sz="2000" dirty="0"/>
              <a:t> </a:t>
            </a:r>
            <a:r>
              <a:rPr lang="en-US" sz="2000" dirty="0">
                <a:solidFill>
                  <a:srgbClr val="FF0000"/>
                </a:solidFill>
              </a:rPr>
              <a:t>85,83%</a:t>
            </a:r>
          </a:p>
          <a:p>
            <a:pPr marL="4763" lvl="1" indent="0">
              <a:buNone/>
            </a:pPr>
            <a:r>
              <a:rPr lang="en-US" sz="2000" dirty="0" err="1"/>
              <a:t>Chưa</a:t>
            </a:r>
            <a:r>
              <a:rPr lang="en-US" sz="2000" dirty="0"/>
              <a:t> </a:t>
            </a:r>
            <a:r>
              <a:rPr lang="en-US" sz="2000" dirty="0" err="1"/>
              <a:t>có</a:t>
            </a:r>
            <a:r>
              <a:rPr lang="en-US" sz="2000" dirty="0"/>
              <a:t> </a:t>
            </a:r>
            <a:r>
              <a:rPr lang="en-US" sz="2000" dirty="0" err="1"/>
              <a:t>việc</a:t>
            </a:r>
            <a:r>
              <a:rPr lang="en-US" sz="2000" dirty="0"/>
              <a:t> </a:t>
            </a:r>
            <a:r>
              <a:rPr lang="en-US" sz="2000" dirty="0" err="1"/>
              <a:t>làm</a:t>
            </a:r>
            <a:r>
              <a:rPr lang="en-US" sz="2000" dirty="0"/>
              <a:t> </a:t>
            </a:r>
            <a:r>
              <a:rPr lang="en-US" sz="2000" dirty="0">
                <a:solidFill>
                  <a:srgbClr val="FF0000"/>
                </a:solidFill>
              </a:rPr>
              <a:t>02/55</a:t>
            </a:r>
            <a:r>
              <a:rPr lang="en-US" sz="2000" dirty="0"/>
              <a:t> SV </a:t>
            </a:r>
            <a:r>
              <a:rPr lang="en-US" sz="2000" dirty="0" err="1"/>
              <a:t>chiếm</a:t>
            </a:r>
            <a:r>
              <a:rPr lang="en-US" sz="2000" dirty="0"/>
              <a:t> </a:t>
            </a:r>
            <a:r>
              <a:rPr lang="en-US" sz="2000" dirty="0">
                <a:solidFill>
                  <a:srgbClr val="FF0000"/>
                </a:solidFill>
              </a:rPr>
              <a:t>03,64%</a:t>
            </a:r>
          </a:p>
          <a:p>
            <a:pPr marL="4763" lvl="1" indent="0">
              <a:buNone/>
            </a:pPr>
            <a:endParaRPr lang="en-US" sz="2000" dirty="0"/>
          </a:p>
          <a:p>
            <a:pPr marL="4763" lvl="1" indent="0">
              <a:buNone/>
            </a:pPr>
            <a:endParaRPr lang="en-US" sz="2000" dirty="0">
              <a:solidFill>
                <a:srgbClr val="FF0000"/>
              </a:solidFill>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28834" b="28626"/>
          <a:stretch/>
        </p:blipFill>
        <p:spPr>
          <a:xfrm>
            <a:off x="6096000" y="1447798"/>
            <a:ext cx="2895601" cy="2189889"/>
          </a:xfrm>
          <a:prstGeom prst="rect">
            <a:avLst/>
          </a:prstGeom>
          <a:ln>
            <a:noFill/>
          </a:ln>
          <a:effectLst>
            <a:outerShdw blurRad="292100" dist="139700" dir="2700000" algn="tl" rotWithShape="0">
              <a:srgbClr val="333333">
                <a:alpha val="65000"/>
              </a:srgbClr>
            </a:outerShdw>
          </a:effectLst>
        </p:spPr>
      </p:pic>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t="28666" b="29000"/>
          <a:stretch/>
        </p:blipFill>
        <p:spPr>
          <a:xfrm>
            <a:off x="6096000" y="4114800"/>
            <a:ext cx="2895601" cy="217920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91756957"/>
      </p:ext>
    </p:extLst>
  </p:cSld>
  <p:clrMapOvr>
    <a:masterClrMapping/>
  </p:clrMapOvr>
  <p:transition spd="slow">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 calcmode="lin" valueType="num">
                                      <p:cBhvr additive="base">
                                        <p:cTn id="11"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 calcmode="lin" valueType="num">
                                      <p:cBhvr additive="base">
                                        <p:cTn id="15"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 calcmode="lin" valueType="num">
                                      <p:cBhvr additive="base">
                                        <p:cTn id="19"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anim calcmode="lin" valueType="num">
                                      <p:cBhvr additive="base">
                                        <p:cTn id="23"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 calcmode="lin" valueType="num">
                                      <p:cBhvr additive="base">
                                        <p:cTn id="27"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8">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anim calcmode="lin" valueType="num">
                                      <p:cBhvr additive="base">
                                        <p:cTn id="31"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8">
                                            <p:txEl>
                                              <p:pRg st="7" end="7"/>
                                            </p:txEl>
                                          </p:spTgt>
                                        </p:tgtEl>
                                        <p:attrNameLst>
                                          <p:attrName>style.visibility</p:attrName>
                                        </p:attrNameLst>
                                      </p:cBhvr>
                                      <p:to>
                                        <p:strVal val="visible"/>
                                      </p:to>
                                    </p:set>
                                    <p:anim calcmode="lin" valueType="num">
                                      <p:cBhvr additive="base">
                                        <p:cTn id="35" dur="500" fill="hold"/>
                                        <p:tgtEl>
                                          <p:spTgt spid="8">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8">
                                            <p:txEl>
                                              <p:pRg st="7" end="7"/>
                                            </p:tx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8">
                                            <p:txEl>
                                              <p:pRg st="8" end="8"/>
                                            </p:txEl>
                                          </p:spTgt>
                                        </p:tgtEl>
                                        <p:attrNameLst>
                                          <p:attrName>style.visibility</p:attrName>
                                        </p:attrNameLst>
                                      </p:cBhvr>
                                      <p:to>
                                        <p:strVal val="visible"/>
                                      </p:to>
                                    </p:set>
                                    <p:anim calcmode="lin" valueType="num">
                                      <p:cBhvr additive="base">
                                        <p:cTn id="39" dur="500" fill="hold"/>
                                        <p:tgtEl>
                                          <p:spTgt spid="8">
                                            <p:txEl>
                                              <p:pRg st="8" end="8"/>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8">
                                            <p:txEl>
                                              <p:pRg st="8" end="8"/>
                                            </p:txEl>
                                          </p:spTgt>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8">
                                            <p:txEl>
                                              <p:pRg st="9" end="9"/>
                                            </p:txEl>
                                          </p:spTgt>
                                        </p:tgtEl>
                                        <p:attrNameLst>
                                          <p:attrName>style.visibility</p:attrName>
                                        </p:attrNameLst>
                                      </p:cBhvr>
                                      <p:to>
                                        <p:strVal val="visible"/>
                                      </p:to>
                                    </p:set>
                                    <p:anim calcmode="lin" valueType="num">
                                      <p:cBhvr additive="base">
                                        <p:cTn id="43" dur="500" fill="hold"/>
                                        <p:tgtEl>
                                          <p:spTgt spid="8">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8">
                                            <p:txEl>
                                              <p:pRg st="9" end="9"/>
                                            </p:txEl>
                                          </p:spTgt>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8">
                                            <p:txEl>
                                              <p:pRg st="10" end="10"/>
                                            </p:txEl>
                                          </p:spTgt>
                                        </p:tgtEl>
                                        <p:attrNameLst>
                                          <p:attrName>style.visibility</p:attrName>
                                        </p:attrNameLst>
                                      </p:cBhvr>
                                      <p:to>
                                        <p:strVal val="visible"/>
                                      </p:to>
                                    </p:set>
                                    <p:anim calcmode="lin" valueType="num">
                                      <p:cBhvr additive="base">
                                        <p:cTn id="47" dur="500" fill="hold"/>
                                        <p:tgtEl>
                                          <p:spTgt spid="8">
                                            <p:txEl>
                                              <p:pRg st="10" end="10"/>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8">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allAtOnce"/>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bwMode="white">
          <a:xfrm>
            <a:off x="76200" y="152400"/>
            <a:ext cx="91440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200" b="1">
                <a:solidFill>
                  <a:schemeClr val="bg1"/>
                </a:solidFill>
                <a:latin typeface="+mj-lt"/>
                <a:ea typeface="+mj-ea"/>
                <a:cs typeface="+mj-cs"/>
              </a:defRPr>
            </a:lvl1pPr>
            <a:lvl2pPr algn="l" rtl="0" eaLnBrk="1" fontAlgn="base" hangingPunct="1">
              <a:spcBef>
                <a:spcPct val="0"/>
              </a:spcBef>
              <a:spcAft>
                <a:spcPct val="0"/>
              </a:spcAft>
              <a:defRPr sz="3200" b="1">
                <a:solidFill>
                  <a:schemeClr val="bg1"/>
                </a:solidFill>
                <a:latin typeface="Verdana" pitchFamily="34" charset="0"/>
              </a:defRPr>
            </a:lvl2pPr>
            <a:lvl3pPr algn="l" rtl="0" eaLnBrk="1" fontAlgn="base" hangingPunct="1">
              <a:spcBef>
                <a:spcPct val="0"/>
              </a:spcBef>
              <a:spcAft>
                <a:spcPct val="0"/>
              </a:spcAft>
              <a:defRPr sz="3200" b="1">
                <a:solidFill>
                  <a:schemeClr val="bg1"/>
                </a:solidFill>
                <a:latin typeface="Verdana" pitchFamily="34" charset="0"/>
              </a:defRPr>
            </a:lvl3pPr>
            <a:lvl4pPr algn="l" rtl="0" eaLnBrk="1" fontAlgn="base" hangingPunct="1">
              <a:spcBef>
                <a:spcPct val="0"/>
              </a:spcBef>
              <a:spcAft>
                <a:spcPct val="0"/>
              </a:spcAft>
              <a:defRPr sz="3200" b="1">
                <a:solidFill>
                  <a:schemeClr val="bg1"/>
                </a:solidFill>
                <a:latin typeface="Verdana" pitchFamily="34" charset="0"/>
              </a:defRPr>
            </a:lvl4pPr>
            <a:lvl5pPr algn="l" rtl="0" eaLnBrk="1" fontAlgn="base" hangingPunct="1">
              <a:spcBef>
                <a:spcPct val="0"/>
              </a:spcBef>
              <a:spcAft>
                <a:spcPct val="0"/>
              </a:spcAft>
              <a:defRPr sz="3200" b="1">
                <a:solidFill>
                  <a:schemeClr val="bg1"/>
                </a:solidFill>
                <a:latin typeface="Verdana" pitchFamily="34" charset="0"/>
              </a:defRPr>
            </a:lvl5pPr>
            <a:lvl6pPr marL="457200" algn="l" rtl="0" eaLnBrk="1" fontAlgn="base" hangingPunct="1">
              <a:spcBef>
                <a:spcPct val="0"/>
              </a:spcBef>
              <a:spcAft>
                <a:spcPct val="0"/>
              </a:spcAft>
              <a:defRPr sz="3200" b="1">
                <a:solidFill>
                  <a:schemeClr val="bg1"/>
                </a:solidFill>
                <a:latin typeface="Verdana" pitchFamily="34" charset="0"/>
              </a:defRPr>
            </a:lvl6pPr>
            <a:lvl7pPr marL="914400" algn="l" rtl="0" eaLnBrk="1" fontAlgn="base" hangingPunct="1">
              <a:spcBef>
                <a:spcPct val="0"/>
              </a:spcBef>
              <a:spcAft>
                <a:spcPct val="0"/>
              </a:spcAft>
              <a:defRPr sz="3200" b="1">
                <a:solidFill>
                  <a:schemeClr val="bg1"/>
                </a:solidFill>
                <a:latin typeface="Verdana" pitchFamily="34" charset="0"/>
              </a:defRPr>
            </a:lvl7pPr>
            <a:lvl8pPr marL="1371600" algn="l" rtl="0" eaLnBrk="1" fontAlgn="base" hangingPunct="1">
              <a:spcBef>
                <a:spcPct val="0"/>
              </a:spcBef>
              <a:spcAft>
                <a:spcPct val="0"/>
              </a:spcAft>
              <a:defRPr sz="3200" b="1">
                <a:solidFill>
                  <a:schemeClr val="bg1"/>
                </a:solidFill>
                <a:latin typeface="Verdana" pitchFamily="34" charset="0"/>
              </a:defRPr>
            </a:lvl8pPr>
            <a:lvl9pPr marL="1828800" algn="l" rtl="0" eaLnBrk="1" fontAlgn="base" hangingPunct="1">
              <a:spcBef>
                <a:spcPct val="0"/>
              </a:spcBef>
              <a:spcAft>
                <a:spcPct val="0"/>
              </a:spcAft>
              <a:defRPr sz="3200" b="1">
                <a:solidFill>
                  <a:schemeClr val="bg1"/>
                </a:solidFill>
                <a:latin typeface="Verdana" pitchFamily="34" charset="0"/>
              </a:defRPr>
            </a:lvl9pPr>
          </a:lstStyle>
          <a:p>
            <a:r>
              <a:rPr lang="en-US" sz="2400"/>
              <a:t>MỘT SỐ THÀNH QUẢ TIÊU BIỂU – CỦA KHOA CN ĐỘNG LỰC</a:t>
            </a:r>
          </a:p>
        </p:txBody>
      </p:sp>
      <p:pic>
        <p:nvPicPr>
          <p:cNvPr id="10" name="Content Placeholder 9"/>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5943600" y="1524000"/>
            <a:ext cx="2895600" cy="2058838"/>
          </a:xfrm>
          <a:prstGeom prst="rect">
            <a:avLst/>
          </a:prstGeom>
          <a:ln>
            <a:noFill/>
          </a:ln>
          <a:effectLst>
            <a:outerShdw blurRad="292100" dist="139700" dir="2700000" algn="tl" rotWithShape="0">
              <a:srgbClr val="333333">
                <a:alpha val="65000"/>
              </a:srgbClr>
            </a:outerShdw>
          </a:effectLst>
        </p:spPr>
      </p:pic>
      <p:pic>
        <p:nvPicPr>
          <p:cNvPr id="11" name="Content Placeholder 10"/>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943600" y="3865562"/>
            <a:ext cx="2895601" cy="2058558"/>
          </a:xfrm>
          <a:prstGeom prst="rect">
            <a:avLst/>
          </a:prstGeom>
          <a:ln>
            <a:noFill/>
          </a:ln>
          <a:effectLst>
            <a:outerShdw blurRad="292100" dist="139700" dir="2700000" algn="tl" rotWithShape="0">
              <a:srgbClr val="333333">
                <a:alpha val="65000"/>
              </a:srgbClr>
            </a:outerShdw>
          </a:effectLst>
        </p:spPr>
      </p:pic>
      <p:sp>
        <p:nvSpPr>
          <p:cNvPr id="13" name="Content Placeholder 2"/>
          <p:cNvSpPr txBox="1">
            <a:spLocks/>
          </p:cNvSpPr>
          <p:nvPr/>
        </p:nvSpPr>
        <p:spPr bwMode="auto">
          <a:xfrm>
            <a:off x="76200" y="1241425"/>
            <a:ext cx="57912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000">
                <a:solidFill>
                  <a:schemeClr val="tx1"/>
                </a:solidFill>
                <a:latin typeface="Arial" charset="0"/>
              </a:defRPr>
            </a:lvl3pPr>
            <a:lvl4pPr marL="1600200" indent="-228600" algn="l" rtl="0" eaLnBrk="1" fontAlgn="base" hangingPunct="1">
              <a:spcBef>
                <a:spcPct val="20000"/>
              </a:spcBef>
              <a:spcAft>
                <a:spcPct val="0"/>
              </a:spcAft>
              <a:buChar char="–"/>
              <a:defRPr sz="1800">
                <a:solidFill>
                  <a:schemeClr val="tx1"/>
                </a:solidFill>
                <a:latin typeface="Arial" charset="0"/>
              </a:defRPr>
            </a:lvl4pPr>
            <a:lvl5pPr marL="2057400" indent="-228600" algn="l" rtl="0" eaLnBrk="1" fontAlgn="base" hangingPunct="1">
              <a:spcBef>
                <a:spcPct val="20000"/>
              </a:spcBef>
              <a:spcAft>
                <a:spcPct val="0"/>
              </a:spcAft>
              <a:buChar char="»"/>
              <a:defRPr sz="1800">
                <a:solidFill>
                  <a:schemeClr val="tx1"/>
                </a:solidFill>
                <a:latin typeface="Arial" charset="0"/>
              </a:defRPr>
            </a:lvl5pPr>
            <a:lvl6pPr marL="2514600" indent="-228600" algn="l" rtl="0" eaLnBrk="1" fontAlgn="base" hangingPunct="1">
              <a:spcBef>
                <a:spcPct val="20000"/>
              </a:spcBef>
              <a:spcAft>
                <a:spcPct val="0"/>
              </a:spcAft>
              <a:buChar char="»"/>
              <a:defRPr sz="1800">
                <a:solidFill>
                  <a:schemeClr val="tx1"/>
                </a:solidFill>
                <a:latin typeface="Arial" charset="0"/>
              </a:defRPr>
            </a:lvl6pPr>
            <a:lvl7pPr marL="2971800" indent="-228600" algn="l" rtl="0" eaLnBrk="1" fontAlgn="base" hangingPunct="1">
              <a:spcBef>
                <a:spcPct val="20000"/>
              </a:spcBef>
              <a:spcAft>
                <a:spcPct val="0"/>
              </a:spcAft>
              <a:buChar char="»"/>
              <a:defRPr sz="1800">
                <a:solidFill>
                  <a:schemeClr val="tx1"/>
                </a:solidFill>
                <a:latin typeface="Arial" charset="0"/>
              </a:defRPr>
            </a:lvl7pPr>
            <a:lvl8pPr marL="3429000" indent="-228600" algn="l" rtl="0" eaLnBrk="1" fontAlgn="base" hangingPunct="1">
              <a:spcBef>
                <a:spcPct val="20000"/>
              </a:spcBef>
              <a:spcAft>
                <a:spcPct val="0"/>
              </a:spcAft>
              <a:buChar char="»"/>
              <a:defRPr sz="1800">
                <a:solidFill>
                  <a:schemeClr val="tx1"/>
                </a:solidFill>
                <a:latin typeface="Arial" charset="0"/>
              </a:defRPr>
            </a:lvl8pPr>
            <a:lvl9pPr marL="3886200" indent="-228600" algn="l" rtl="0" eaLnBrk="1" fontAlgn="base" hangingPunct="1">
              <a:spcBef>
                <a:spcPct val="20000"/>
              </a:spcBef>
              <a:spcAft>
                <a:spcPct val="0"/>
              </a:spcAft>
              <a:buChar char="»"/>
              <a:defRPr sz="1800">
                <a:solidFill>
                  <a:schemeClr val="tx1"/>
                </a:solidFill>
                <a:latin typeface="Arial" charset="0"/>
              </a:defRPr>
            </a:lvl9pPr>
          </a:lstStyle>
          <a:p>
            <a:pPr marL="4763" lvl="1" indent="0">
              <a:buNone/>
            </a:pPr>
            <a:r>
              <a:rPr lang="en-US">
                <a:sym typeface="Wingdings" pitchFamily="2" charset="2"/>
              </a:rPr>
              <a:t>+ Số sinh viên đầu vào </a:t>
            </a:r>
            <a:r>
              <a:rPr lang="en-US" smtClean="0">
                <a:sym typeface="Wingdings" pitchFamily="2" charset="2"/>
              </a:rPr>
              <a:t>khóa 2017 </a:t>
            </a:r>
            <a:r>
              <a:rPr lang="en-US">
                <a:sym typeface="Wingdings" pitchFamily="2" charset="2"/>
              </a:rPr>
              <a:t>là: </a:t>
            </a:r>
            <a:r>
              <a:rPr lang="en-US">
                <a:solidFill>
                  <a:srgbClr val="FF0000"/>
                </a:solidFill>
                <a:sym typeface="Wingdings" pitchFamily="2" charset="2"/>
              </a:rPr>
              <a:t>927</a:t>
            </a:r>
            <a:r>
              <a:rPr lang="en-US">
                <a:sym typeface="Wingdings" pitchFamily="2" charset="2"/>
              </a:rPr>
              <a:t> Sinh viên</a:t>
            </a:r>
          </a:p>
          <a:p>
            <a:pPr marL="4763" lvl="1" indent="0">
              <a:buNone/>
            </a:pPr>
            <a:r>
              <a:rPr lang="en-US"/>
              <a:t>+ Số sinh viên xếp loại khá, giỏi của khóa </a:t>
            </a:r>
            <a:r>
              <a:rPr lang="en-US" smtClean="0"/>
              <a:t>2017</a:t>
            </a:r>
            <a:r>
              <a:rPr lang="en-US"/>
              <a:t> </a:t>
            </a:r>
            <a:r>
              <a:rPr lang="en-US" smtClean="0"/>
              <a:t>trong năm </a:t>
            </a:r>
            <a:r>
              <a:rPr lang="en-US"/>
              <a:t>học </a:t>
            </a:r>
            <a:r>
              <a:rPr lang="en-US" smtClean="0"/>
              <a:t>2017-2018 là: </a:t>
            </a:r>
          </a:p>
          <a:p>
            <a:pPr marL="4763" lvl="1" indent="0">
              <a:buNone/>
            </a:pPr>
            <a:r>
              <a:rPr lang="en-US" sz="2200" smtClean="0"/>
              <a:t>Học Kì 1: </a:t>
            </a:r>
            <a:r>
              <a:rPr lang="en-US" sz="2200" smtClean="0">
                <a:solidFill>
                  <a:srgbClr val="FF0000"/>
                </a:solidFill>
              </a:rPr>
              <a:t>4,3%, </a:t>
            </a:r>
            <a:r>
              <a:rPr lang="en-US" sz="2200" smtClean="0"/>
              <a:t>Học Kì 2: </a:t>
            </a:r>
            <a:r>
              <a:rPr lang="en-US" sz="2200" smtClean="0">
                <a:solidFill>
                  <a:srgbClr val="FF0000"/>
                </a:solidFill>
              </a:rPr>
              <a:t>6,9%</a:t>
            </a:r>
            <a:endParaRPr lang="en-US" sz="2200" smtClean="0">
              <a:solidFill>
                <a:srgbClr val="FF0000"/>
              </a:solidFill>
              <a:sym typeface="Wingdings" pitchFamily="2" charset="2"/>
            </a:endParaRPr>
          </a:p>
          <a:p>
            <a:pPr marL="4763" lvl="1" indent="0">
              <a:buNone/>
            </a:pPr>
            <a:r>
              <a:rPr lang="en-US" smtClean="0">
                <a:sym typeface="Wingdings" pitchFamily="2" charset="2"/>
              </a:rPr>
              <a:t>+ </a:t>
            </a:r>
            <a:r>
              <a:rPr lang="en-US">
                <a:sym typeface="Wingdings" pitchFamily="2" charset="2"/>
              </a:rPr>
              <a:t>Số sinh viên có việc làm sau khi tốt nghiệp của khóa 2014-2017</a:t>
            </a:r>
            <a:r>
              <a:rPr lang="en-US" smtClean="0">
                <a:sym typeface="Wingdings" pitchFamily="2" charset="2"/>
              </a:rPr>
              <a:t>:</a:t>
            </a:r>
          </a:p>
          <a:p>
            <a:pPr marL="4763" lvl="1" indent="0">
              <a:buNone/>
            </a:pPr>
            <a:r>
              <a:rPr lang="en-US">
                <a:sym typeface="Wingdings" pitchFamily="2" charset="2"/>
              </a:rPr>
              <a:t>Số sinh viên đầu vào khóa </a:t>
            </a:r>
            <a:r>
              <a:rPr lang="en-US" smtClean="0">
                <a:sym typeface="Wingdings" pitchFamily="2" charset="2"/>
              </a:rPr>
              <a:t>2014 - 2017 </a:t>
            </a:r>
            <a:r>
              <a:rPr lang="en-US">
                <a:sym typeface="Wingdings" pitchFamily="2" charset="2"/>
              </a:rPr>
              <a:t>là: </a:t>
            </a:r>
            <a:r>
              <a:rPr lang="en-US" smtClean="0">
                <a:solidFill>
                  <a:srgbClr val="FF0000"/>
                </a:solidFill>
                <a:sym typeface="Wingdings" pitchFamily="2" charset="2"/>
              </a:rPr>
              <a:t>298 </a:t>
            </a:r>
            <a:r>
              <a:rPr lang="en-US" smtClean="0">
                <a:sym typeface="Wingdings" pitchFamily="2" charset="2"/>
              </a:rPr>
              <a:t>sinh viên</a:t>
            </a:r>
            <a:endParaRPr lang="en-US">
              <a:sym typeface="Wingdings" pitchFamily="2" charset="2"/>
            </a:endParaRPr>
          </a:p>
          <a:p>
            <a:pPr marL="4763" lvl="1" indent="0">
              <a:buNone/>
            </a:pPr>
            <a:r>
              <a:rPr lang="en-US" sz="2200"/>
              <a:t> Có việc làm </a:t>
            </a:r>
            <a:r>
              <a:rPr lang="en-US" sz="2200">
                <a:solidFill>
                  <a:srgbClr val="FF0000"/>
                </a:solidFill>
              </a:rPr>
              <a:t>130/153</a:t>
            </a:r>
            <a:r>
              <a:rPr lang="en-US" sz="2200"/>
              <a:t> SV chiếm </a:t>
            </a:r>
            <a:r>
              <a:rPr lang="en-US" sz="2200">
                <a:solidFill>
                  <a:srgbClr val="FF0000"/>
                </a:solidFill>
              </a:rPr>
              <a:t>84,97%</a:t>
            </a:r>
          </a:p>
          <a:p>
            <a:pPr marL="4763" lvl="1" indent="0">
              <a:buNone/>
            </a:pPr>
            <a:r>
              <a:rPr lang="en-US" sz="2200"/>
              <a:t> Chưa có việc làm</a:t>
            </a:r>
            <a:r>
              <a:rPr lang="en-US" sz="2200">
                <a:solidFill>
                  <a:srgbClr val="FF0000"/>
                </a:solidFill>
              </a:rPr>
              <a:t> 08/153 </a:t>
            </a:r>
            <a:r>
              <a:rPr lang="en-US" sz="2200"/>
              <a:t>SV chiếm </a:t>
            </a:r>
            <a:r>
              <a:rPr lang="en-US" sz="2200">
                <a:solidFill>
                  <a:srgbClr val="FF0000"/>
                </a:solidFill>
              </a:rPr>
              <a:t>05,23%</a:t>
            </a:r>
          </a:p>
          <a:p>
            <a:pPr marL="4763" lvl="1" indent="0">
              <a:buNone/>
            </a:pPr>
            <a:r>
              <a:rPr lang="en-US" sz="2000"/>
              <a:t> </a:t>
            </a:r>
            <a:r>
              <a:rPr lang="en-US" sz="2200"/>
              <a:t>Học liên thông </a:t>
            </a:r>
            <a:r>
              <a:rPr lang="en-US" sz="2200">
                <a:solidFill>
                  <a:srgbClr val="FF0000"/>
                </a:solidFill>
              </a:rPr>
              <a:t>15/153</a:t>
            </a:r>
            <a:r>
              <a:rPr lang="en-US" sz="2200"/>
              <a:t> SV chiếm </a:t>
            </a:r>
            <a:r>
              <a:rPr lang="en-US" sz="2200">
                <a:solidFill>
                  <a:srgbClr val="FF0000"/>
                </a:solidFill>
              </a:rPr>
              <a:t>09,80%</a:t>
            </a:r>
          </a:p>
          <a:p>
            <a:pPr marL="4763" lvl="1" indent="0">
              <a:buNone/>
            </a:pPr>
            <a:endParaRPr lang="en-US" sz="2200">
              <a:solidFill>
                <a:srgbClr val="FF0000"/>
              </a:solidFill>
            </a:endParaRPr>
          </a:p>
        </p:txBody>
      </p:sp>
    </p:spTree>
    <p:extLst>
      <p:ext uri="{BB962C8B-B14F-4D97-AF65-F5344CB8AC3E}">
        <p14:creationId xmlns:p14="http://schemas.microsoft.com/office/powerpoint/2010/main" val="1690304874"/>
      </p:ext>
    </p:extLst>
  </p:cSld>
  <p:clrMapOvr>
    <a:masterClrMapping/>
  </p:clrMapOvr>
  <p:transition spd="slow">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bwMode="white">
          <a:xfrm>
            <a:off x="76200" y="152400"/>
            <a:ext cx="91440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200" b="1">
                <a:solidFill>
                  <a:schemeClr val="bg1"/>
                </a:solidFill>
                <a:latin typeface="+mj-lt"/>
                <a:ea typeface="+mj-ea"/>
                <a:cs typeface="+mj-cs"/>
              </a:defRPr>
            </a:lvl1pPr>
            <a:lvl2pPr algn="l" rtl="0" eaLnBrk="1" fontAlgn="base" hangingPunct="1">
              <a:spcBef>
                <a:spcPct val="0"/>
              </a:spcBef>
              <a:spcAft>
                <a:spcPct val="0"/>
              </a:spcAft>
              <a:defRPr sz="3200" b="1">
                <a:solidFill>
                  <a:schemeClr val="bg1"/>
                </a:solidFill>
                <a:latin typeface="Verdana" pitchFamily="34" charset="0"/>
              </a:defRPr>
            </a:lvl2pPr>
            <a:lvl3pPr algn="l" rtl="0" eaLnBrk="1" fontAlgn="base" hangingPunct="1">
              <a:spcBef>
                <a:spcPct val="0"/>
              </a:spcBef>
              <a:spcAft>
                <a:spcPct val="0"/>
              </a:spcAft>
              <a:defRPr sz="3200" b="1">
                <a:solidFill>
                  <a:schemeClr val="bg1"/>
                </a:solidFill>
                <a:latin typeface="Verdana" pitchFamily="34" charset="0"/>
              </a:defRPr>
            </a:lvl3pPr>
            <a:lvl4pPr algn="l" rtl="0" eaLnBrk="1" fontAlgn="base" hangingPunct="1">
              <a:spcBef>
                <a:spcPct val="0"/>
              </a:spcBef>
              <a:spcAft>
                <a:spcPct val="0"/>
              </a:spcAft>
              <a:defRPr sz="3200" b="1">
                <a:solidFill>
                  <a:schemeClr val="bg1"/>
                </a:solidFill>
                <a:latin typeface="Verdana" pitchFamily="34" charset="0"/>
              </a:defRPr>
            </a:lvl4pPr>
            <a:lvl5pPr algn="l" rtl="0" eaLnBrk="1" fontAlgn="base" hangingPunct="1">
              <a:spcBef>
                <a:spcPct val="0"/>
              </a:spcBef>
              <a:spcAft>
                <a:spcPct val="0"/>
              </a:spcAft>
              <a:defRPr sz="3200" b="1">
                <a:solidFill>
                  <a:schemeClr val="bg1"/>
                </a:solidFill>
                <a:latin typeface="Verdana" pitchFamily="34" charset="0"/>
              </a:defRPr>
            </a:lvl5pPr>
            <a:lvl6pPr marL="457200" algn="l" rtl="0" eaLnBrk="1" fontAlgn="base" hangingPunct="1">
              <a:spcBef>
                <a:spcPct val="0"/>
              </a:spcBef>
              <a:spcAft>
                <a:spcPct val="0"/>
              </a:spcAft>
              <a:defRPr sz="3200" b="1">
                <a:solidFill>
                  <a:schemeClr val="bg1"/>
                </a:solidFill>
                <a:latin typeface="Verdana" pitchFamily="34" charset="0"/>
              </a:defRPr>
            </a:lvl6pPr>
            <a:lvl7pPr marL="914400" algn="l" rtl="0" eaLnBrk="1" fontAlgn="base" hangingPunct="1">
              <a:spcBef>
                <a:spcPct val="0"/>
              </a:spcBef>
              <a:spcAft>
                <a:spcPct val="0"/>
              </a:spcAft>
              <a:defRPr sz="3200" b="1">
                <a:solidFill>
                  <a:schemeClr val="bg1"/>
                </a:solidFill>
                <a:latin typeface="Verdana" pitchFamily="34" charset="0"/>
              </a:defRPr>
            </a:lvl7pPr>
            <a:lvl8pPr marL="1371600" algn="l" rtl="0" eaLnBrk="1" fontAlgn="base" hangingPunct="1">
              <a:spcBef>
                <a:spcPct val="0"/>
              </a:spcBef>
              <a:spcAft>
                <a:spcPct val="0"/>
              </a:spcAft>
              <a:defRPr sz="3200" b="1">
                <a:solidFill>
                  <a:schemeClr val="bg1"/>
                </a:solidFill>
                <a:latin typeface="Verdana" pitchFamily="34" charset="0"/>
              </a:defRPr>
            </a:lvl8pPr>
            <a:lvl9pPr marL="1828800" algn="l" rtl="0" eaLnBrk="1" fontAlgn="base" hangingPunct="1">
              <a:spcBef>
                <a:spcPct val="0"/>
              </a:spcBef>
              <a:spcAft>
                <a:spcPct val="0"/>
              </a:spcAft>
              <a:defRPr sz="3200" b="1">
                <a:solidFill>
                  <a:schemeClr val="bg1"/>
                </a:solidFill>
                <a:latin typeface="Verdana" pitchFamily="34" charset="0"/>
              </a:defRPr>
            </a:lvl9pPr>
          </a:lstStyle>
          <a:p>
            <a:r>
              <a:rPr lang="en-US" sz="2400"/>
              <a:t>MỘT SỐ THÀNH QUẢ TIÊU BIỂU – CỦA KHOA CN THÔNG TIN</a:t>
            </a:r>
          </a:p>
        </p:txBody>
      </p:sp>
      <p:sp>
        <p:nvSpPr>
          <p:cNvPr id="8" name="Content Placeholder 2"/>
          <p:cNvSpPr txBox="1">
            <a:spLocks/>
          </p:cNvSpPr>
          <p:nvPr/>
        </p:nvSpPr>
        <p:spPr bwMode="auto">
          <a:xfrm>
            <a:off x="3048000" y="1214120"/>
            <a:ext cx="60198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000">
                <a:solidFill>
                  <a:schemeClr val="tx1"/>
                </a:solidFill>
                <a:latin typeface="Arial" charset="0"/>
              </a:defRPr>
            </a:lvl3pPr>
            <a:lvl4pPr marL="1600200" indent="-228600" algn="l" rtl="0" eaLnBrk="1" fontAlgn="base" hangingPunct="1">
              <a:spcBef>
                <a:spcPct val="20000"/>
              </a:spcBef>
              <a:spcAft>
                <a:spcPct val="0"/>
              </a:spcAft>
              <a:buChar char="–"/>
              <a:defRPr sz="1800">
                <a:solidFill>
                  <a:schemeClr val="tx1"/>
                </a:solidFill>
                <a:latin typeface="Arial" charset="0"/>
              </a:defRPr>
            </a:lvl4pPr>
            <a:lvl5pPr marL="2057400" indent="-228600" algn="l" rtl="0" eaLnBrk="1" fontAlgn="base" hangingPunct="1">
              <a:spcBef>
                <a:spcPct val="20000"/>
              </a:spcBef>
              <a:spcAft>
                <a:spcPct val="0"/>
              </a:spcAft>
              <a:buChar char="»"/>
              <a:defRPr sz="1800">
                <a:solidFill>
                  <a:schemeClr val="tx1"/>
                </a:solidFill>
                <a:latin typeface="Arial" charset="0"/>
              </a:defRPr>
            </a:lvl5pPr>
            <a:lvl6pPr marL="2514600" indent="-228600" algn="l" rtl="0" eaLnBrk="1" fontAlgn="base" hangingPunct="1">
              <a:spcBef>
                <a:spcPct val="20000"/>
              </a:spcBef>
              <a:spcAft>
                <a:spcPct val="0"/>
              </a:spcAft>
              <a:buChar char="»"/>
              <a:defRPr sz="1800">
                <a:solidFill>
                  <a:schemeClr val="tx1"/>
                </a:solidFill>
                <a:latin typeface="Arial" charset="0"/>
              </a:defRPr>
            </a:lvl6pPr>
            <a:lvl7pPr marL="2971800" indent="-228600" algn="l" rtl="0" eaLnBrk="1" fontAlgn="base" hangingPunct="1">
              <a:spcBef>
                <a:spcPct val="20000"/>
              </a:spcBef>
              <a:spcAft>
                <a:spcPct val="0"/>
              </a:spcAft>
              <a:buChar char="»"/>
              <a:defRPr sz="1800">
                <a:solidFill>
                  <a:schemeClr val="tx1"/>
                </a:solidFill>
                <a:latin typeface="Arial" charset="0"/>
              </a:defRPr>
            </a:lvl7pPr>
            <a:lvl8pPr marL="3429000" indent="-228600" algn="l" rtl="0" eaLnBrk="1" fontAlgn="base" hangingPunct="1">
              <a:spcBef>
                <a:spcPct val="20000"/>
              </a:spcBef>
              <a:spcAft>
                <a:spcPct val="0"/>
              </a:spcAft>
              <a:buChar char="»"/>
              <a:defRPr sz="1800">
                <a:solidFill>
                  <a:schemeClr val="tx1"/>
                </a:solidFill>
                <a:latin typeface="Arial" charset="0"/>
              </a:defRPr>
            </a:lvl8pPr>
            <a:lvl9pPr marL="3886200" indent="-228600" algn="l" rtl="0" eaLnBrk="1" fontAlgn="base" hangingPunct="1">
              <a:spcBef>
                <a:spcPct val="20000"/>
              </a:spcBef>
              <a:spcAft>
                <a:spcPct val="0"/>
              </a:spcAft>
              <a:buChar char="»"/>
              <a:defRPr sz="1800">
                <a:solidFill>
                  <a:schemeClr val="tx1"/>
                </a:solidFill>
                <a:latin typeface="Arial" charset="0"/>
              </a:defRPr>
            </a:lvl9pPr>
          </a:lstStyle>
          <a:p>
            <a:pPr marL="4763" lvl="1" indent="0">
              <a:buNone/>
            </a:pPr>
            <a:r>
              <a:rPr lang="en-US" sz="2000">
                <a:sym typeface="Wingdings" pitchFamily="2" charset="2"/>
              </a:rPr>
              <a:t>+ Số sinh viên đầu vào </a:t>
            </a:r>
            <a:r>
              <a:rPr lang="en-US" sz="2000" smtClean="0">
                <a:sym typeface="Wingdings" pitchFamily="2" charset="2"/>
              </a:rPr>
              <a:t>của khóa 2017 </a:t>
            </a:r>
            <a:r>
              <a:rPr lang="en-US" sz="2000">
                <a:sym typeface="Wingdings" pitchFamily="2" charset="2"/>
              </a:rPr>
              <a:t>là: </a:t>
            </a:r>
            <a:r>
              <a:rPr lang="en-US" sz="2000">
                <a:solidFill>
                  <a:srgbClr val="FF0000"/>
                </a:solidFill>
                <a:sym typeface="Wingdings" pitchFamily="2" charset="2"/>
              </a:rPr>
              <a:t>392</a:t>
            </a:r>
            <a:r>
              <a:rPr lang="en-US" sz="2000">
                <a:sym typeface="Wingdings" pitchFamily="2" charset="2"/>
              </a:rPr>
              <a:t> </a:t>
            </a:r>
            <a:r>
              <a:rPr lang="en-US" sz="2000" smtClean="0">
                <a:sym typeface="Wingdings" pitchFamily="2" charset="2"/>
              </a:rPr>
              <a:t>SV</a:t>
            </a:r>
          </a:p>
          <a:p>
            <a:pPr marL="4763" lvl="1" indent="0">
              <a:buNone/>
            </a:pPr>
            <a:r>
              <a:rPr lang="en-US" sz="2000" smtClean="0"/>
              <a:t>+Số </a:t>
            </a:r>
            <a:r>
              <a:rPr lang="en-US" sz="2000"/>
              <a:t>sinh viên xếp loại khá, giỏi của khóa </a:t>
            </a:r>
            <a:r>
              <a:rPr lang="en-US" sz="2000" smtClean="0"/>
              <a:t>2017 trong năm học 2017 - 2018 là: Học </a:t>
            </a:r>
            <a:r>
              <a:rPr lang="en-US" sz="2000"/>
              <a:t>kì </a:t>
            </a:r>
            <a:r>
              <a:rPr lang="en-US" sz="2000" smtClean="0"/>
              <a:t>1: </a:t>
            </a:r>
            <a:r>
              <a:rPr lang="en-US" sz="2000" smtClean="0">
                <a:solidFill>
                  <a:srgbClr val="FF0000"/>
                </a:solidFill>
              </a:rPr>
              <a:t>10,9%, </a:t>
            </a:r>
            <a:r>
              <a:rPr lang="en-US" sz="2000" smtClean="0"/>
              <a:t>Học </a:t>
            </a:r>
            <a:r>
              <a:rPr lang="en-US" sz="2000"/>
              <a:t>kì </a:t>
            </a:r>
            <a:r>
              <a:rPr lang="en-US" sz="2000" smtClean="0"/>
              <a:t>2: </a:t>
            </a:r>
            <a:r>
              <a:rPr lang="en-US" sz="2000" smtClean="0">
                <a:solidFill>
                  <a:srgbClr val="FF0000"/>
                </a:solidFill>
              </a:rPr>
              <a:t>11,2%</a:t>
            </a:r>
            <a:endParaRPr lang="en-US" sz="2000">
              <a:solidFill>
                <a:srgbClr val="FF0000"/>
              </a:solidFill>
              <a:sym typeface="Wingdings" pitchFamily="2" charset="2"/>
            </a:endParaRPr>
          </a:p>
          <a:p>
            <a:pPr marL="4763" lvl="1" indent="0">
              <a:buNone/>
            </a:pPr>
            <a:r>
              <a:rPr lang="en-US" sz="2000">
                <a:sym typeface="Wingdings" pitchFamily="2" charset="2"/>
              </a:rPr>
              <a:t>+ Số sinh viên có việc làm sau khi tốt nghiệp của khóa 2014-2017</a:t>
            </a:r>
            <a:r>
              <a:rPr lang="en-US" sz="2000" smtClean="0">
                <a:sym typeface="Wingdings" pitchFamily="2" charset="2"/>
              </a:rPr>
              <a:t>:</a:t>
            </a:r>
          </a:p>
          <a:p>
            <a:pPr marL="4763" lvl="1" indent="0">
              <a:buNone/>
            </a:pPr>
            <a:r>
              <a:rPr lang="en-US" sz="2000">
                <a:sym typeface="Wingdings" pitchFamily="2" charset="2"/>
              </a:rPr>
              <a:t>Số sinh viên đầu vào khóa </a:t>
            </a:r>
            <a:r>
              <a:rPr lang="en-US" sz="2000" smtClean="0">
                <a:sym typeface="Wingdings" pitchFamily="2" charset="2"/>
              </a:rPr>
              <a:t>2014 - 2017 </a:t>
            </a:r>
            <a:r>
              <a:rPr lang="en-US" sz="2000">
                <a:sym typeface="Wingdings" pitchFamily="2" charset="2"/>
              </a:rPr>
              <a:t>là: </a:t>
            </a:r>
            <a:r>
              <a:rPr lang="en-US" sz="2000" smtClean="0">
                <a:solidFill>
                  <a:srgbClr val="FF0000"/>
                </a:solidFill>
                <a:sym typeface="Wingdings" pitchFamily="2" charset="2"/>
              </a:rPr>
              <a:t>113 </a:t>
            </a:r>
            <a:r>
              <a:rPr lang="en-US" sz="2000" smtClean="0">
                <a:sym typeface="Wingdings" pitchFamily="2" charset="2"/>
              </a:rPr>
              <a:t>SV</a:t>
            </a:r>
            <a:endParaRPr lang="en-US" sz="2000">
              <a:sym typeface="Wingdings" pitchFamily="2" charset="2"/>
            </a:endParaRPr>
          </a:p>
          <a:p>
            <a:pPr marL="4763" lvl="1" indent="0">
              <a:buNone/>
            </a:pPr>
            <a:r>
              <a:rPr lang="en-US" sz="2000"/>
              <a:t>- Ngành Công nghệ Phần mềm:</a:t>
            </a:r>
          </a:p>
          <a:p>
            <a:pPr marL="4763" lvl="1" indent="0">
              <a:buNone/>
            </a:pPr>
            <a:r>
              <a:rPr lang="en-US" sz="2000"/>
              <a:t>Có việc làm </a:t>
            </a:r>
            <a:r>
              <a:rPr lang="en-US" sz="2000">
                <a:solidFill>
                  <a:srgbClr val="FF0000"/>
                </a:solidFill>
              </a:rPr>
              <a:t>40/42</a:t>
            </a:r>
            <a:r>
              <a:rPr lang="en-US" sz="2000"/>
              <a:t> SV chiếm </a:t>
            </a:r>
            <a:r>
              <a:rPr lang="en-US" sz="2000">
                <a:solidFill>
                  <a:srgbClr val="FF0000"/>
                </a:solidFill>
              </a:rPr>
              <a:t>95,24%</a:t>
            </a:r>
          </a:p>
          <a:p>
            <a:pPr marL="4763" lvl="1" indent="0">
              <a:buNone/>
            </a:pPr>
            <a:r>
              <a:rPr lang="en-US" sz="2000"/>
              <a:t>Chưa có việc làm </a:t>
            </a:r>
            <a:r>
              <a:rPr lang="en-US" sz="2000">
                <a:solidFill>
                  <a:srgbClr val="FF0000"/>
                </a:solidFill>
              </a:rPr>
              <a:t>02/42</a:t>
            </a:r>
            <a:r>
              <a:rPr lang="en-US" sz="2000"/>
              <a:t> SV chiếm </a:t>
            </a:r>
            <a:r>
              <a:rPr lang="en-US" sz="2000">
                <a:solidFill>
                  <a:srgbClr val="FF0000"/>
                </a:solidFill>
              </a:rPr>
              <a:t>04,76%</a:t>
            </a:r>
          </a:p>
          <a:p>
            <a:pPr marL="4763" lvl="1" indent="0">
              <a:buNone/>
            </a:pPr>
            <a:r>
              <a:rPr lang="en-US" sz="2000"/>
              <a:t>- Ngành Mạng Máy tính:</a:t>
            </a:r>
          </a:p>
          <a:p>
            <a:pPr marL="4763" lvl="1" indent="0">
              <a:buNone/>
            </a:pPr>
            <a:r>
              <a:rPr lang="en-US" sz="2000"/>
              <a:t>Có việc làm </a:t>
            </a:r>
            <a:r>
              <a:rPr lang="en-US" sz="2000">
                <a:solidFill>
                  <a:srgbClr val="FF0000"/>
                </a:solidFill>
              </a:rPr>
              <a:t>15/17</a:t>
            </a:r>
            <a:r>
              <a:rPr lang="en-US" sz="2000"/>
              <a:t> SV chiếm </a:t>
            </a:r>
            <a:r>
              <a:rPr lang="en-US" sz="2000">
                <a:solidFill>
                  <a:srgbClr val="FF0000"/>
                </a:solidFill>
              </a:rPr>
              <a:t>88,24%</a:t>
            </a:r>
          </a:p>
          <a:p>
            <a:pPr marL="4763" lvl="1" indent="0">
              <a:buNone/>
            </a:pPr>
            <a:r>
              <a:rPr lang="en-US" sz="2000"/>
              <a:t>Chưa có việc làm </a:t>
            </a:r>
            <a:r>
              <a:rPr lang="en-US" sz="2000">
                <a:solidFill>
                  <a:srgbClr val="FF0000"/>
                </a:solidFill>
              </a:rPr>
              <a:t>02/17</a:t>
            </a:r>
            <a:r>
              <a:rPr lang="en-US" sz="2000"/>
              <a:t> SV chiếm </a:t>
            </a:r>
            <a:r>
              <a:rPr lang="en-US" sz="2000">
                <a:solidFill>
                  <a:srgbClr val="FF0000"/>
                </a:solidFill>
              </a:rPr>
              <a:t>11,76%</a:t>
            </a:r>
          </a:p>
          <a:p>
            <a:pPr marL="4763" lvl="1" indent="0">
              <a:buNone/>
            </a:pPr>
            <a:endParaRPr lang="en-US" sz="2000"/>
          </a:p>
          <a:p>
            <a:pPr marL="4763" lvl="1" indent="0">
              <a:buNone/>
            </a:pPr>
            <a:endParaRPr lang="en-US" sz="2000">
              <a:solidFill>
                <a:srgbClr val="FF000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4790" y="1516380"/>
            <a:ext cx="2712720" cy="2034540"/>
          </a:xfrm>
          <a:prstGeom prst="rect">
            <a:avLst/>
          </a:prstGeom>
          <a:ln>
            <a:noFill/>
          </a:ln>
          <a:effectLst>
            <a:outerShdw blurRad="292100" dist="139700" dir="2700000" algn="tl" rotWithShape="0">
              <a:srgbClr val="333333">
                <a:alpha val="65000"/>
              </a:srgbClr>
            </a:outerShdw>
          </a:effectLst>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8600" y="4038600"/>
            <a:ext cx="2712720" cy="203454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896469917"/>
      </p:ext>
    </p:extLst>
  </p:cSld>
  <p:clrMapOvr>
    <a:masterClrMapping/>
  </p:clrMapOvr>
  <p:transition spd="slow">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ctrTitle" sz="quarter"/>
          </p:nvPr>
        </p:nvSpPr>
        <p:spPr>
          <a:xfrm>
            <a:off x="228600" y="1828800"/>
            <a:ext cx="8915400" cy="1470025"/>
          </a:xfrm>
        </p:spPr>
        <p:txBody>
          <a:bodyPr/>
          <a:lstStyle/>
          <a:p>
            <a:pPr algn="ctr"/>
            <a:r>
              <a:rPr lang="en-US" sz="4000">
                <a:solidFill>
                  <a:schemeClr val="bg1"/>
                </a:solidFill>
              </a:rPr>
              <a:t>CHÂN THÀNH CẢM ƠN !!!...</a:t>
            </a:r>
          </a:p>
        </p:txBody>
      </p:sp>
      <p:sp>
        <p:nvSpPr>
          <p:cNvPr id="9" name="Rectangle 6"/>
          <p:cNvSpPr>
            <a:spLocks noGrp="1" noChangeArrowheads="1"/>
          </p:cNvSpPr>
          <p:nvPr>
            <p:ph type="subTitle" idx="1"/>
          </p:nvPr>
        </p:nvSpPr>
        <p:spPr>
          <a:xfrm>
            <a:off x="34377" y="304800"/>
            <a:ext cx="8957223" cy="376237"/>
          </a:xfrm>
          <a:noFill/>
          <a:ln/>
          <a:extLst>
            <a:ext uri="{91240B29-F687-4F45-9708-019B960494DF}">
              <a14:hiddenLine xmlns:a14="http://schemas.microsoft.com/office/drawing/2010/main" w="9525">
                <a:solidFill>
                  <a:schemeClr val="tx1"/>
                </a:solidFill>
                <a:miter lim="800000"/>
                <a:headEnd/>
                <a:tailEnd/>
              </a14:hiddenLine>
            </a:ext>
          </a:extLst>
        </p:spPr>
        <p:txBody>
          <a:bodyPr/>
          <a:lstStyle/>
          <a:p>
            <a:pPr algn="ctr"/>
            <a:r>
              <a:rPr lang="en-US" sz="2800" b="1">
                <a:solidFill>
                  <a:schemeClr val="tx2"/>
                </a:solidFill>
              </a:rPr>
              <a:t>TRƯỜNG CAO ĐẲNG LÝ TỰ TRỌNG TP.HCM</a:t>
            </a:r>
            <a:endParaRPr lang="en-US" sz="2400">
              <a:solidFill>
                <a:schemeClr val="tx2"/>
              </a:solidFill>
            </a:endParaRPr>
          </a:p>
        </p:txBody>
      </p:sp>
      <p:grpSp>
        <p:nvGrpSpPr>
          <p:cNvPr id="10" name="Group 9"/>
          <p:cNvGrpSpPr/>
          <p:nvPr/>
        </p:nvGrpSpPr>
        <p:grpSpPr>
          <a:xfrm>
            <a:off x="2914981" y="3730832"/>
            <a:ext cx="3089103" cy="3020614"/>
            <a:chOff x="2914981" y="3730832"/>
            <a:chExt cx="3089103" cy="3020614"/>
          </a:xfrm>
        </p:grpSpPr>
        <p:sp>
          <p:nvSpPr>
            <p:cNvPr id="11" name="Oval 19"/>
            <p:cNvSpPr>
              <a:spLocks noChangeArrowheads="1"/>
            </p:cNvSpPr>
            <p:nvPr/>
          </p:nvSpPr>
          <p:spPr bwMode="ltGray">
            <a:xfrm>
              <a:off x="3495301" y="5675299"/>
              <a:ext cx="2508783" cy="1076147"/>
            </a:xfrm>
            <a:prstGeom prst="ellipse">
              <a:avLst/>
            </a:prstGeom>
            <a:gradFill rotWithShape="1">
              <a:gsLst>
                <a:gs pos="0">
                  <a:schemeClr val="accent2"/>
                </a:gs>
                <a:gs pos="100000">
                  <a:schemeClr val="accent2">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 name="Oval 24"/>
            <p:cNvSpPr>
              <a:spLocks noChangeArrowheads="1"/>
            </p:cNvSpPr>
            <p:nvPr/>
          </p:nvSpPr>
          <p:spPr bwMode="gray">
            <a:xfrm>
              <a:off x="2914981" y="3730832"/>
              <a:ext cx="2749724" cy="2891552"/>
            </a:xfrm>
            <a:prstGeom prst="ellipse">
              <a:avLst/>
            </a:prstGeom>
            <a:solidFill>
              <a:schemeClr val="bg1"/>
            </a:solidFill>
            <a:ln>
              <a:noFill/>
            </a:ln>
            <a:effectLst>
              <a:outerShdw dist="172739" dir="3238358"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3" name="Freeform 25" descr="1"/>
            <p:cNvSpPr>
              <a:spLocks/>
            </p:cNvSpPr>
            <p:nvPr/>
          </p:nvSpPr>
          <p:spPr bwMode="gray">
            <a:xfrm>
              <a:off x="3419363" y="3826679"/>
              <a:ext cx="1696897" cy="1304853"/>
            </a:xfrm>
            <a:custGeom>
              <a:avLst/>
              <a:gdLst>
                <a:gd name="T0" fmla="*/ 905 w 1810"/>
                <a:gd name="T1" fmla="*/ 1375 h 1375"/>
                <a:gd name="T2" fmla="*/ 1810 w 1810"/>
                <a:gd name="T3" fmla="*/ 395 h 1375"/>
                <a:gd name="T4" fmla="*/ 876 w 1810"/>
                <a:gd name="T5" fmla="*/ 24 h 1375"/>
                <a:gd name="T6" fmla="*/ 0 w 1810"/>
                <a:gd name="T7" fmla="*/ 396 h 1375"/>
                <a:gd name="T8" fmla="*/ 905 w 1810"/>
                <a:gd name="T9" fmla="*/ 1375 h 1375"/>
              </a:gdLst>
              <a:ahLst/>
              <a:cxnLst>
                <a:cxn ang="0">
                  <a:pos x="T0" y="T1"/>
                </a:cxn>
                <a:cxn ang="0">
                  <a:pos x="T2" y="T3"/>
                </a:cxn>
                <a:cxn ang="0">
                  <a:pos x="T4" y="T5"/>
                </a:cxn>
                <a:cxn ang="0">
                  <a:pos x="T6" y="T7"/>
                </a:cxn>
                <a:cxn ang="0">
                  <a:pos x="T8" y="T9"/>
                </a:cxn>
              </a:cxnLst>
              <a:rect l="0" t="0" r="r" b="b"/>
              <a:pathLst>
                <a:path w="1810" h="1375">
                  <a:moveTo>
                    <a:pt x="905" y="1375"/>
                  </a:moveTo>
                  <a:lnTo>
                    <a:pt x="1810" y="395"/>
                  </a:lnTo>
                  <a:cubicBezTo>
                    <a:pt x="1612" y="176"/>
                    <a:pt x="1300" y="0"/>
                    <a:pt x="876" y="24"/>
                  </a:cubicBezTo>
                  <a:cubicBezTo>
                    <a:pt x="452" y="48"/>
                    <a:pt x="252" y="149"/>
                    <a:pt x="0" y="396"/>
                  </a:cubicBezTo>
                  <a:lnTo>
                    <a:pt x="905" y="1375"/>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Freeform 26" descr="2"/>
            <p:cNvSpPr>
              <a:spLocks/>
            </p:cNvSpPr>
            <p:nvPr/>
          </p:nvSpPr>
          <p:spPr bwMode="gray">
            <a:xfrm>
              <a:off x="2974045" y="4264161"/>
              <a:ext cx="1242203" cy="1812558"/>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 name="Freeform 27" descr="55282"/>
            <p:cNvSpPr>
              <a:spLocks/>
            </p:cNvSpPr>
            <p:nvPr/>
          </p:nvSpPr>
          <p:spPr bwMode="gray">
            <a:xfrm>
              <a:off x="3393112" y="5210297"/>
              <a:ext cx="1749398" cy="1326679"/>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 name="Freeform 30" descr="4"/>
            <p:cNvSpPr>
              <a:spLocks/>
            </p:cNvSpPr>
            <p:nvPr/>
          </p:nvSpPr>
          <p:spPr bwMode="gray">
            <a:xfrm>
              <a:off x="4302499" y="4247079"/>
              <a:ext cx="1263766" cy="1862854"/>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 name="Oval 31"/>
            <p:cNvSpPr>
              <a:spLocks noChangeArrowheads="1"/>
            </p:cNvSpPr>
            <p:nvPr/>
          </p:nvSpPr>
          <p:spPr bwMode="gray">
            <a:xfrm>
              <a:off x="3818743" y="4746244"/>
              <a:ext cx="977826" cy="989789"/>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18" name="Picture 17"/>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3670062" y="4893336"/>
              <a:ext cx="1275186" cy="675205"/>
            </a:xfrm>
            <a:prstGeom prst="rect">
              <a:avLst/>
            </a:prstGeom>
          </p:spPr>
        </p:pic>
      </p:grpSp>
    </p:spTree>
    <p:extLst>
      <p:ext uri="{BB962C8B-B14F-4D97-AF65-F5344CB8AC3E}">
        <p14:creationId xmlns:p14="http://schemas.microsoft.com/office/powerpoint/2010/main" val="684818035"/>
      </p:ext>
    </p:extLst>
  </p:cSld>
  <p:clrMapOvr>
    <a:masterClrMapping/>
  </p:clrMapOvr>
  <p:transition spd="slow">
    <p:wipe dir="u"/>
  </p:transition>
</p:sld>
</file>

<file path=ppt/theme/theme1.xml><?xml version="1.0" encoding="utf-8"?>
<a:theme xmlns:a="http://schemas.openxmlformats.org/drawingml/2006/main" name="123TGp_biz_diagram_v3">
  <a:themeElements>
    <a:clrScheme name="sample 3">
      <a:dk1>
        <a:srgbClr val="000000"/>
      </a:dk1>
      <a:lt1>
        <a:srgbClr val="FFFFFF"/>
      </a:lt1>
      <a:dk2>
        <a:srgbClr val="19426B"/>
      </a:dk2>
      <a:lt2>
        <a:srgbClr val="B2B2B2"/>
      </a:lt2>
      <a:accent1>
        <a:srgbClr val="32C0B9"/>
      </a:accent1>
      <a:accent2>
        <a:srgbClr val="398AC7"/>
      </a:accent2>
      <a:accent3>
        <a:srgbClr val="FFFFFF"/>
      </a:accent3>
      <a:accent4>
        <a:srgbClr val="000000"/>
      </a:accent4>
      <a:accent5>
        <a:srgbClr val="ADDCD9"/>
      </a:accent5>
      <a:accent6>
        <a:srgbClr val="337DB4"/>
      </a:accent6>
      <a:hlink>
        <a:srgbClr val="8BBC00"/>
      </a:hlink>
      <a:folHlink>
        <a:srgbClr val="6D50CA"/>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 1">
        <a:dk1>
          <a:srgbClr val="000000"/>
        </a:dk1>
        <a:lt1>
          <a:srgbClr val="FFFFFF"/>
        </a:lt1>
        <a:dk2>
          <a:srgbClr val="25095D"/>
        </a:dk2>
        <a:lt2>
          <a:srgbClr val="B2B2B2"/>
        </a:lt2>
        <a:accent1>
          <a:srgbClr val="DAAF34"/>
        </a:accent1>
        <a:accent2>
          <a:srgbClr val="6F9A3C"/>
        </a:accent2>
        <a:accent3>
          <a:srgbClr val="FFFFFF"/>
        </a:accent3>
        <a:accent4>
          <a:srgbClr val="000000"/>
        </a:accent4>
        <a:accent5>
          <a:srgbClr val="EAD4AE"/>
        </a:accent5>
        <a:accent6>
          <a:srgbClr val="648B35"/>
        </a:accent6>
        <a:hlink>
          <a:srgbClr val="8DAED9"/>
        </a:hlink>
        <a:folHlink>
          <a:srgbClr val="A8CB7D"/>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00000"/>
        </a:dk2>
        <a:lt2>
          <a:srgbClr val="B2B2B2"/>
        </a:lt2>
        <a:accent1>
          <a:srgbClr val="48BDEC"/>
        </a:accent1>
        <a:accent2>
          <a:srgbClr val="E68402"/>
        </a:accent2>
        <a:accent3>
          <a:srgbClr val="FFFFFF"/>
        </a:accent3>
        <a:accent4>
          <a:srgbClr val="000000"/>
        </a:accent4>
        <a:accent5>
          <a:srgbClr val="B1DBF4"/>
        </a:accent5>
        <a:accent6>
          <a:srgbClr val="D07702"/>
        </a:accent6>
        <a:hlink>
          <a:srgbClr val="339966"/>
        </a:hlink>
        <a:folHlink>
          <a:srgbClr val="7E88E4"/>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19426B"/>
        </a:dk2>
        <a:lt2>
          <a:srgbClr val="B2B2B2"/>
        </a:lt2>
        <a:accent1>
          <a:srgbClr val="32C0B9"/>
        </a:accent1>
        <a:accent2>
          <a:srgbClr val="398AC7"/>
        </a:accent2>
        <a:accent3>
          <a:srgbClr val="FFFFFF"/>
        </a:accent3>
        <a:accent4>
          <a:srgbClr val="000000"/>
        </a:accent4>
        <a:accent5>
          <a:srgbClr val="ADDCD9"/>
        </a:accent5>
        <a:accent6>
          <a:srgbClr val="337DB4"/>
        </a:accent6>
        <a:hlink>
          <a:srgbClr val="8BBC00"/>
        </a:hlink>
        <a:folHlink>
          <a:srgbClr val="6D50CA"/>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123TGp_biz_diagram_v3</Template>
  <TotalTime>582</TotalTime>
  <Words>2171</Words>
  <Application>Microsoft Office PowerPoint</Application>
  <PresentationFormat>On-screen Show (4:3)</PresentationFormat>
  <Paragraphs>307</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123TGp_biz_diagram_v3</vt:lpstr>
      <vt:lpstr>HỆ THỐNG  QUẢN LÝ CHẤT LƯỢNG THEO  TIÊU CHUẨN ISO 9001:2015</vt:lpstr>
      <vt:lpstr>BỐI CẢNH CỦA TRƯỜNG</vt:lpstr>
      <vt:lpstr>SƠ ĐỒ TỔ CHỨC CỦA HỆ THỐNG</vt:lpstr>
      <vt:lpstr>DANH MỤC CÁC BÊN QUAN TÂM</vt:lpstr>
      <vt:lpstr>DANH MỤC CÁC BÊN QUAN TÂM</vt:lpstr>
      <vt:lpstr>DANH MỤC CÁC BÊN QUAN TÂM</vt:lpstr>
      <vt:lpstr>DANH MỤC CÁC BÊN QUAN TÂM</vt:lpstr>
      <vt:lpstr>DANH MỤC CÁC BÊN QUAN TÂM</vt:lpstr>
      <vt:lpstr>CHÍNH SÁCH CHẤT LƯỢNG</vt:lpstr>
      <vt:lpstr>MỤC TIÊU CHẤT LƯỢNG</vt:lpstr>
      <vt:lpstr>CHỨC NĂNG</vt:lpstr>
      <vt:lpstr>NHIỆM VỤ</vt:lpstr>
      <vt:lpstr>TẦM NHÌN &amp; SỨ MẠNG</vt:lpstr>
      <vt:lpstr>SƠ ĐỒ CÁC QUÁ TRÌNH </vt:lpstr>
      <vt:lpstr>DANH SÁCH CHỦ QUÁ TRÌNH</vt:lpstr>
      <vt:lpstr>DANH SÁCH CHỦ QUÁ TRÌNH</vt:lpstr>
      <vt:lpstr>MỘT SỐ THÀNH QUẢ TIÊU BIỂU – CỦA KHOA CN CƠ KHÍ</vt:lpstr>
      <vt:lpstr>PowerPoint Presentation</vt:lpstr>
      <vt:lpstr>PowerPoint Presentation</vt:lpstr>
      <vt:lpstr>PowerPoint Presentation</vt:lpstr>
      <vt:lpstr>CHÂN THÀNH CẢM ƠN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CHÍNH SÁCH CHẤT LƯỢNG</dc:title>
  <dc:creator>Nguyen Thien</dc:creator>
  <cp:lastModifiedBy>HIEUTRUONG</cp:lastModifiedBy>
  <cp:revision>48</cp:revision>
  <dcterms:created xsi:type="dcterms:W3CDTF">2006-08-16T00:00:00Z</dcterms:created>
  <dcterms:modified xsi:type="dcterms:W3CDTF">2018-09-29T04:21:20Z</dcterms:modified>
</cp:coreProperties>
</file>